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85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18288000" cy="10287000"/>
  <p:notesSz cx="6858000" cy="9144000"/>
  <p:embeddedFontLst>
    <p:embeddedFont>
      <p:font typeface="王漢宗特黑體" panose="02020500000000000000" charset="-120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re Happiness" panose="020B0604020202020204" charset="-127"/>
      <p:regular r:id="rId37"/>
    </p:embeddedFont>
    <p:embeddedFont>
      <p:font typeface="王漢宗顏楷體" panose="02020500000000000000" charset="-120"/>
      <p:regular r:id="rId38"/>
    </p:embeddedFont>
    <p:embeddedFont>
      <p:font typeface="芫荽" panose="02020500000000000000" charset="-120"/>
      <p:regular r:id="rId39"/>
    </p:embeddedFont>
    <p:embeddedFont>
      <p:font typeface="More Sugar" panose="020B0604020202020204" charset="0"/>
      <p:regular r:id="rId40"/>
    </p:embeddedFont>
    <p:embeddedFont>
      <p:font typeface="Noto Sans T Chinese Bold" panose="02020500000000000000" charset="-120"/>
      <p:regular r:id="rId41"/>
    </p:embeddedFont>
    <p:embeddedFont>
      <p:font typeface="Noto Sans T Chinese" panose="02020500000000000000" charset="-120"/>
      <p:regular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780" y="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FD19CB-BAB2-4A37-8345-552FF9F4798B}" type="datetimeFigureOut">
              <a:rPr lang="zh-TW" altLang="en-US" smtClean="0"/>
              <a:t>2023/5/24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79D6A0-6F29-4FF4-AB8A-64E72E2AC5A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43764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葉被是否有絨毛取決於生長環境水源是否充足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79D6A0-6F29-4FF4-AB8A-64E72E2AC5A1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088284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大多數的被子植物以種子繁殖，種子猶如動物的卵，先離開母體後再長成個體。但是水筆仔屬於胎生苗，也就是種子先不落地，而是在母株上先發芽成苗，長成了個體後再離株，也就是離株時已經是個體了，就像哺乳動物從媽媽肚子裡生出來就是個體了的概念，所以稱為胎生植物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zh-TW" altLang="en-US" dirty="0" smtClean="0"/>
              <a:t>那半胎生果實是</a:t>
            </a:r>
            <a:r>
              <a:rPr lang="en-US" altLang="zh-TW" dirty="0" smtClean="0"/>
              <a:t>? </a:t>
            </a:r>
            <a:r>
              <a:rPr lang="zh-TW" altLang="en-US" dirty="0" smtClean="0"/>
              <a:t>海茄苳一樣會開花</a:t>
            </a:r>
            <a:r>
              <a:rPr lang="en-US" altLang="zh-TW" dirty="0" smtClean="0"/>
              <a:t>(4~8</a:t>
            </a:r>
            <a:r>
              <a:rPr lang="zh-TW" altLang="en-US" dirty="0" smtClean="0"/>
              <a:t>月</a:t>
            </a:r>
            <a:r>
              <a:rPr lang="en-US" altLang="zh-TW" dirty="0" smtClean="0"/>
              <a:t>)</a:t>
            </a:r>
            <a:r>
              <a:rPr lang="zh-TW" altLang="en-US" dirty="0" smtClean="0"/>
              <a:t>結果</a:t>
            </a:r>
            <a:r>
              <a:rPr lang="en-US" altLang="zh-TW" dirty="0" smtClean="0"/>
              <a:t>(8~10</a:t>
            </a:r>
            <a:r>
              <a:rPr lang="zh-TW" altLang="en-US" dirty="0" smtClean="0"/>
              <a:t>月</a:t>
            </a:r>
            <a:r>
              <a:rPr lang="en-US" altLang="zh-TW" dirty="0" smtClean="0"/>
              <a:t>)</a:t>
            </a:r>
            <a:r>
              <a:rPr lang="zh-TW" altLang="en-US" dirty="0" smtClean="0"/>
              <a:t>，但果實在成熟掉落泥地，會等待果皮脫落，種子則在果實內發芽成苗，有別其他種子，所以稱為半胎生。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79D6A0-6F29-4FF4-AB8A-64E72E2AC5A1}" type="slidenum">
              <a:rPr lang="zh-TW" altLang="en-US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31426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.gif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7" Type="http://schemas.openxmlformats.org/officeDocument/2006/relationships/image" Target="../media/image43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svg"/><Relationship Id="rId5" Type="http://schemas.openxmlformats.org/officeDocument/2006/relationships/image" Target="../media/image40.png"/><Relationship Id="rId4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12.png"/><Relationship Id="rId18" Type="http://schemas.openxmlformats.org/officeDocument/2006/relationships/image" Target="../media/image26.svg"/><Relationship Id="rId3" Type="http://schemas.openxmlformats.org/officeDocument/2006/relationships/image" Target="../media/image12.svg"/><Relationship Id="rId7" Type="http://schemas.openxmlformats.org/officeDocument/2006/relationships/image" Target="../media/image9.png"/><Relationship Id="rId12" Type="http://schemas.openxmlformats.org/officeDocument/2006/relationships/image" Target="../media/image20.svg"/><Relationship Id="rId17" Type="http://schemas.openxmlformats.org/officeDocument/2006/relationships/image" Target="../media/image14.png"/><Relationship Id="rId2" Type="http://schemas.openxmlformats.org/officeDocument/2006/relationships/image" Target="../media/image7.png"/><Relationship Id="rId16" Type="http://schemas.openxmlformats.org/officeDocument/2006/relationships/image" Target="../media/image24.svg"/><Relationship Id="rId20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5" Type="http://schemas.openxmlformats.org/officeDocument/2006/relationships/image" Target="../media/image14.svg"/><Relationship Id="rId15" Type="http://schemas.openxmlformats.org/officeDocument/2006/relationships/image" Target="../media/image13.png"/><Relationship Id="rId10" Type="http://schemas.openxmlformats.org/officeDocument/2006/relationships/image" Target="../media/image18.svg"/><Relationship Id="rId19" Type="http://schemas.openxmlformats.org/officeDocument/2006/relationships/image" Target="../media/image15.png"/><Relationship Id="rId4" Type="http://schemas.openxmlformats.org/officeDocument/2006/relationships/image" Target="../media/image8.png"/><Relationship Id="rId9" Type="http://schemas.openxmlformats.org/officeDocument/2006/relationships/image" Target="../media/image10.png"/><Relationship Id="rId14" Type="http://schemas.openxmlformats.org/officeDocument/2006/relationships/image" Target="../media/image22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59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2.png"/><Relationship Id="rId3" Type="http://schemas.openxmlformats.org/officeDocument/2006/relationships/image" Target="../media/image35.svg"/><Relationship Id="rId7" Type="http://schemas.openxmlformats.org/officeDocument/2006/relationships/image" Target="../media/image50.svg"/><Relationship Id="rId12" Type="http://schemas.openxmlformats.org/officeDocument/2006/relationships/image" Target="../media/image55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1.png"/><Relationship Id="rId5" Type="http://schemas.openxmlformats.org/officeDocument/2006/relationships/image" Target="../media/image48.svg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openxmlformats.org/officeDocument/2006/relationships/image" Target="../media/image52.svg"/><Relationship Id="rId14" Type="http://schemas.openxmlformats.org/officeDocument/2006/relationships/image" Target="../media/image57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svg"/><Relationship Id="rId4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svg"/><Relationship Id="rId4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sv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svg"/><Relationship Id="rId4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117.svg"/><Relationship Id="rId3" Type="http://schemas.openxmlformats.org/officeDocument/2006/relationships/image" Target="../media/image109.svg"/><Relationship Id="rId7" Type="http://schemas.openxmlformats.org/officeDocument/2006/relationships/image" Target="../media/image111.svg"/><Relationship Id="rId12" Type="http://schemas.openxmlformats.org/officeDocument/2006/relationships/image" Target="../media/image80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11" Type="http://schemas.openxmlformats.org/officeDocument/2006/relationships/image" Target="../media/image115.svg"/><Relationship Id="rId5" Type="http://schemas.openxmlformats.org/officeDocument/2006/relationships/image" Target="../media/image40.svg"/><Relationship Id="rId10" Type="http://schemas.openxmlformats.org/officeDocument/2006/relationships/image" Target="../media/image79.png"/><Relationship Id="rId4" Type="http://schemas.openxmlformats.org/officeDocument/2006/relationships/image" Target="../media/image22.png"/><Relationship Id="rId9" Type="http://schemas.openxmlformats.org/officeDocument/2006/relationships/image" Target="../media/image113.svg"/><Relationship Id="rId14" Type="http://schemas.openxmlformats.org/officeDocument/2006/relationships/image" Target="../media/image8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10.png"/><Relationship Id="rId7" Type="http://schemas.openxmlformats.org/officeDocument/2006/relationships/image" Target="../media/image17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1.png"/><Relationship Id="rId10" Type="http://schemas.openxmlformats.org/officeDocument/2006/relationships/image" Target="../media/image33.svg"/><Relationship Id="rId4" Type="http://schemas.openxmlformats.org/officeDocument/2006/relationships/image" Target="../media/image18.sv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25.png"/><Relationship Id="rId3" Type="http://schemas.openxmlformats.org/officeDocument/2006/relationships/image" Target="../media/image35.svg"/><Relationship Id="rId7" Type="http://schemas.openxmlformats.org/officeDocument/2006/relationships/image" Target="../media/image22.png"/><Relationship Id="rId12" Type="http://schemas.openxmlformats.org/officeDocument/2006/relationships/image" Target="../media/image4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0" Type="http://schemas.openxmlformats.org/officeDocument/2006/relationships/image" Target="../media/image42.svg"/><Relationship Id="rId4" Type="http://schemas.openxmlformats.org/officeDocument/2006/relationships/image" Target="../media/image20.jpeg"/><Relationship Id="rId9" Type="http://schemas.openxmlformats.org/officeDocument/2006/relationships/image" Target="../media/image23.png"/><Relationship Id="rId1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2.png"/><Relationship Id="rId3" Type="http://schemas.openxmlformats.org/officeDocument/2006/relationships/image" Target="../media/image35.svg"/><Relationship Id="rId7" Type="http://schemas.openxmlformats.org/officeDocument/2006/relationships/image" Target="../media/image50.svg"/><Relationship Id="rId12" Type="http://schemas.openxmlformats.org/officeDocument/2006/relationships/image" Target="../media/image55.svg"/><Relationship Id="rId17" Type="http://schemas.openxmlformats.org/officeDocument/2006/relationships/hyperlink" Target="https://www.google.com.tw/maps/@25.0880227,121.1757638,3a,75y,176.23h,92.38t/data=!3m6!1e1!3m4!1s8jptklx_UuJXTS6TcKSBqw!2e0!7i16384!8i8192?hl=zh-TW" TargetMode="External"/><Relationship Id="rId2" Type="http://schemas.openxmlformats.org/officeDocument/2006/relationships/image" Target="../media/image19.png"/><Relationship Id="rId16" Type="http://schemas.openxmlformats.org/officeDocument/2006/relationships/hyperlink" Target="https://www.google.com.tw/maps/@25.0689572,121.1149097,3a,75y,151.55h,91.85t/data=!3m6!1e1!3m4!1sHPw0y6VRZT8hrsmpwF8TwQ!2e0!7i16384!8i8192?hl=zh-TW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1.png"/><Relationship Id="rId5" Type="http://schemas.openxmlformats.org/officeDocument/2006/relationships/image" Target="../media/image48.svg"/><Relationship Id="rId15" Type="http://schemas.openxmlformats.org/officeDocument/2006/relationships/hyperlink" Target="https://www.google.com.tw/maps/@25.0573765,121.0911628,3a,75y,228.47h,79.25t/data=!3m6!1e1!3m4!1s0wCrYq5jsLO1bhnl9oBNAg!2e0!7i16384!8i8192?hl=zh-TW" TargetMode="External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openxmlformats.org/officeDocument/2006/relationships/image" Target="../media/image52.svg"/><Relationship Id="rId14" Type="http://schemas.openxmlformats.org/officeDocument/2006/relationships/image" Target="../media/image5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2.png"/><Relationship Id="rId3" Type="http://schemas.openxmlformats.org/officeDocument/2006/relationships/image" Target="../media/image35.svg"/><Relationship Id="rId7" Type="http://schemas.openxmlformats.org/officeDocument/2006/relationships/image" Target="../media/image50.svg"/><Relationship Id="rId12" Type="http://schemas.openxmlformats.org/officeDocument/2006/relationships/image" Target="../media/image55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1.png"/><Relationship Id="rId5" Type="http://schemas.openxmlformats.org/officeDocument/2006/relationships/image" Target="../media/image48.svg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openxmlformats.org/officeDocument/2006/relationships/image" Target="../media/image52.svg"/><Relationship Id="rId14" Type="http://schemas.openxmlformats.org/officeDocument/2006/relationships/image" Target="../media/image5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7" Type="http://schemas.openxmlformats.org/officeDocument/2006/relationships/image" Target="../media/image41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sv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C7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400000">
            <a:off x="906948" y="-523095"/>
            <a:ext cx="10814494" cy="1262839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8693899">
            <a:off x="12256829" y="-1188689"/>
            <a:ext cx="4288134" cy="589618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89650" y="-804778"/>
            <a:ext cx="2524122" cy="237726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8718257" y="8549055"/>
            <a:ext cx="6606185" cy="2163526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 rot="-3896685">
            <a:off x="11788625" y="2954425"/>
            <a:ext cx="7071633" cy="7071633"/>
            <a:chOff x="0" y="0"/>
            <a:chExt cx="12700000" cy="12700000"/>
          </a:xfrm>
        </p:grpSpPr>
        <p:sp>
          <p:nvSpPr>
            <p:cNvPr id="7" name="Freeform 7"/>
            <p:cNvSpPr/>
            <p:nvPr/>
          </p:nvSpPr>
          <p:spPr>
            <a:xfrm>
              <a:off x="-11430" y="857250"/>
              <a:ext cx="13009880" cy="11644630"/>
            </a:xfrm>
            <a:custGeom>
              <a:avLst/>
              <a:gdLst/>
              <a:ahLst/>
              <a:cxnLst/>
              <a:rect l="l" t="t" r="r" b="b"/>
              <a:pathLst>
                <a:path w="13009880" h="11644630">
                  <a:moveTo>
                    <a:pt x="10152380" y="938530"/>
                  </a:moveTo>
                  <a:cubicBezTo>
                    <a:pt x="8962390" y="189230"/>
                    <a:pt x="8643620" y="154940"/>
                    <a:pt x="7245350" y="0"/>
                  </a:cubicBezTo>
                  <a:cubicBezTo>
                    <a:pt x="4039870" y="38100"/>
                    <a:pt x="1441450" y="1889760"/>
                    <a:pt x="435610" y="4933950"/>
                  </a:cubicBezTo>
                  <a:cubicBezTo>
                    <a:pt x="91440" y="5975350"/>
                    <a:pt x="0" y="7139940"/>
                    <a:pt x="403860" y="8159750"/>
                  </a:cubicBezTo>
                  <a:cubicBezTo>
                    <a:pt x="934720" y="9499600"/>
                    <a:pt x="2254250" y="10407650"/>
                    <a:pt x="3648710" y="10773410"/>
                  </a:cubicBezTo>
                  <a:cubicBezTo>
                    <a:pt x="5043170" y="11140440"/>
                    <a:pt x="6578600" y="11644630"/>
                    <a:pt x="8008619" y="11470640"/>
                  </a:cubicBezTo>
                  <a:cubicBezTo>
                    <a:pt x="9123679" y="11334750"/>
                    <a:pt x="10237469" y="10519410"/>
                    <a:pt x="11071860" y="9767570"/>
                  </a:cubicBezTo>
                  <a:cubicBezTo>
                    <a:pt x="11625579" y="9268460"/>
                    <a:pt x="11971019" y="8576310"/>
                    <a:pt x="12202160" y="7867650"/>
                  </a:cubicBezTo>
                  <a:cubicBezTo>
                    <a:pt x="13009880" y="5401310"/>
                    <a:pt x="12348210" y="2322830"/>
                    <a:pt x="10152380" y="938530"/>
                  </a:cubicBezTo>
                  <a:close/>
                </a:path>
              </a:pathLst>
            </a:custGeom>
            <a:blipFill>
              <a:blip r:embed="rId10"/>
              <a:stretch>
                <a:fillRect t="-9360" b="-9360"/>
              </a:stretch>
            </a:blip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-18736" y="6727029"/>
            <a:ext cx="3368303" cy="3351461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592643" y="3401871"/>
            <a:ext cx="10560306" cy="3504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92"/>
              </a:lnSpc>
              <a:spcBef>
                <a:spcPct val="0"/>
              </a:spcBef>
            </a:pPr>
            <a:r>
              <a:rPr lang="en-US" sz="7923" dirty="0" err="1">
                <a:solidFill>
                  <a:srgbClr val="404040"/>
                </a:solidFill>
                <a:ea typeface="王漢宗顏楷體"/>
              </a:rPr>
              <a:t>桃園海岸尋寶趣</a:t>
            </a:r>
            <a:endParaRPr lang="en-US" sz="7923" dirty="0">
              <a:solidFill>
                <a:srgbClr val="404040"/>
              </a:solidFill>
              <a:ea typeface="王漢宗顏楷體"/>
            </a:endParaRPr>
          </a:p>
          <a:p>
            <a:pPr algn="ctr">
              <a:lnSpc>
                <a:spcPts val="16244"/>
              </a:lnSpc>
              <a:spcBef>
                <a:spcPct val="0"/>
              </a:spcBef>
            </a:pPr>
            <a:r>
              <a:rPr lang="en-US" sz="11603" dirty="0" err="1">
                <a:solidFill>
                  <a:srgbClr val="246B5A"/>
                </a:solidFill>
                <a:ea typeface="王漢宗顏楷體"/>
              </a:rPr>
              <a:t>海濱植物</a:t>
            </a:r>
            <a:endParaRPr lang="en-US" sz="11603" dirty="0">
              <a:solidFill>
                <a:srgbClr val="246B5A"/>
              </a:solidFill>
              <a:ea typeface="王漢宗顏楷體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951711" y="8453805"/>
            <a:ext cx="7192289" cy="804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80"/>
              </a:lnSpc>
            </a:pPr>
            <a:r>
              <a:rPr lang="en-US" sz="4700" dirty="0" err="1">
                <a:solidFill>
                  <a:srgbClr val="000000"/>
                </a:solidFill>
                <a:ea typeface="芫荽"/>
              </a:rPr>
              <a:t>桃園市海洋教育輔導團</a:t>
            </a:r>
            <a:endParaRPr lang="en-US" sz="4700" dirty="0">
              <a:solidFill>
                <a:srgbClr val="000000"/>
              </a:solidFill>
              <a:ea typeface="芫荽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B3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914400" y="-1407592"/>
            <a:ext cx="7315200" cy="4945327"/>
            <a:chOff x="0" y="0"/>
            <a:chExt cx="12700000" cy="12700000"/>
          </a:xfrm>
        </p:grpSpPr>
        <p:sp>
          <p:nvSpPr>
            <p:cNvPr id="3" name="Freeform 3"/>
            <p:cNvSpPr/>
            <p:nvPr/>
          </p:nvSpPr>
          <p:spPr>
            <a:xfrm>
              <a:off x="-11430" y="857250"/>
              <a:ext cx="13009880" cy="11644630"/>
            </a:xfrm>
            <a:custGeom>
              <a:avLst/>
              <a:gdLst/>
              <a:ahLst/>
              <a:cxnLst/>
              <a:rect l="l" t="t" r="r" b="b"/>
              <a:pathLst>
                <a:path w="13009880" h="11644630">
                  <a:moveTo>
                    <a:pt x="10152380" y="938530"/>
                  </a:moveTo>
                  <a:cubicBezTo>
                    <a:pt x="8962390" y="189230"/>
                    <a:pt x="8643620" y="154940"/>
                    <a:pt x="7245350" y="0"/>
                  </a:cubicBezTo>
                  <a:cubicBezTo>
                    <a:pt x="4039870" y="38100"/>
                    <a:pt x="1441450" y="1889760"/>
                    <a:pt x="435610" y="4933950"/>
                  </a:cubicBezTo>
                  <a:cubicBezTo>
                    <a:pt x="91440" y="5975350"/>
                    <a:pt x="0" y="7139940"/>
                    <a:pt x="403860" y="8159750"/>
                  </a:cubicBezTo>
                  <a:cubicBezTo>
                    <a:pt x="934720" y="9499600"/>
                    <a:pt x="2254250" y="10407650"/>
                    <a:pt x="3648710" y="10773410"/>
                  </a:cubicBezTo>
                  <a:cubicBezTo>
                    <a:pt x="5043170" y="11140440"/>
                    <a:pt x="6578600" y="11644630"/>
                    <a:pt x="8008619" y="11470640"/>
                  </a:cubicBezTo>
                  <a:cubicBezTo>
                    <a:pt x="9123679" y="11334750"/>
                    <a:pt x="10237469" y="10519410"/>
                    <a:pt x="11071860" y="9767570"/>
                  </a:cubicBezTo>
                  <a:cubicBezTo>
                    <a:pt x="11625579" y="9268460"/>
                    <a:pt x="11971019" y="8576310"/>
                    <a:pt x="12202160" y="7867650"/>
                  </a:cubicBezTo>
                  <a:cubicBezTo>
                    <a:pt x="13009880" y="5401310"/>
                    <a:pt x="12348210" y="2322830"/>
                    <a:pt x="10152380" y="938530"/>
                  </a:cubicBezTo>
                  <a:close/>
                </a:path>
              </a:pathLst>
            </a:custGeom>
            <a:solidFill>
              <a:srgbClr val="92955D"/>
            </a:solidFill>
            <a:ln w="12700">
              <a:solidFill>
                <a:srgbClr val="000000"/>
              </a:solidFill>
            </a:ln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9430971">
            <a:off x="10021773" y="-1434699"/>
            <a:ext cx="4040829" cy="5342442"/>
          </a:xfrm>
          <a:prstGeom prst="rect">
            <a:avLst/>
          </a:prstGeom>
        </p:spPr>
      </p:pic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2083467" y="4047977"/>
            <a:ext cx="7287472" cy="7287472"/>
            <a:chOff x="0" y="0"/>
            <a:chExt cx="12700000" cy="12700000"/>
          </a:xfrm>
        </p:grpSpPr>
        <p:sp>
          <p:nvSpPr>
            <p:cNvPr id="6" name="Freeform 6"/>
            <p:cNvSpPr/>
            <p:nvPr/>
          </p:nvSpPr>
          <p:spPr>
            <a:xfrm>
              <a:off x="-11430" y="857250"/>
              <a:ext cx="13009880" cy="11644630"/>
            </a:xfrm>
            <a:custGeom>
              <a:avLst/>
              <a:gdLst/>
              <a:ahLst/>
              <a:cxnLst/>
              <a:rect l="l" t="t" r="r" b="b"/>
              <a:pathLst>
                <a:path w="13009880" h="11644630">
                  <a:moveTo>
                    <a:pt x="10152380" y="938530"/>
                  </a:moveTo>
                  <a:cubicBezTo>
                    <a:pt x="8962390" y="189230"/>
                    <a:pt x="8643620" y="154940"/>
                    <a:pt x="7245350" y="0"/>
                  </a:cubicBezTo>
                  <a:cubicBezTo>
                    <a:pt x="4039870" y="38100"/>
                    <a:pt x="1441450" y="1889760"/>
                    <a:pt x="435610" y="4933950"/>
                  </a:cubicBezTo>
                  <a:cubicBezTo>
                    <a:pt x="91440" y="5975350"/>
                    <a:pt x="0" y="7139940"/>
                    <a:pt x="403860" y="8159750"/>
                  </a:cubicBezTo>
                  <a:cubicBezTo>
                    <a:pt x="934720" y="9499600"/>
                    <a:pt x="2254250" y="10407650"/>
                    <a:pt x="3648710" y="10773410"/>
                  </a:cubicBezTo>
                  <a:cubicBezTo>
                    <a:pt x="5043170" y="11140440"/>
                    <a:pt x="6578600" y="11644630"/>
                    <a:pt x="8008619" y="11470640"/>
                  </a:cubicBezTo>
                  <a:cubicBezTo>
                    <a:pt x="9123679" y="11334750"/>
                    <a:pt x="10237469" y="10519410"/>
                    <a:pt x="11071860" y="9767570"/>
                  </a:cubicBezTo>
                  <a:cubicBezTo>
                    <a:pt x="11625579" y="9268460"/>
                    <a:pt x="11971019" y="8576310"/>
                    <a:pt x="12202160" y="7867650"/>
                  </a:cubicBezTo>
                  <a:cubicBezTo>
                    <a:pt x="13009880" y="5401310"/>
                    <a:pt x="12348210" y="2322830"/>
                    <a:pt x="10152380" y="938530"/>
                  </a:cubicBezTo>
                  <a:close/>
                </a:path>
              </a:pathLst>
            </a:custGeom>
            <a:solidFill>
              <a:srgbClr val="8E5A3E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9401793" y="323917"/>
            <a:ext cx="8351030" cy="10238178"/>
            <a:chOff x="0" y="0"/>
            <a:chExt cx="5162550" cy="6329172"/>
          </a:xfrm>
        </p:grpSpPr>
        <p:sp>
          <p:nvSpPr>
            <p:cNvPr id="8" name="Freeform 8"/>
            <p:cNvSpPr/>
            <p:nvPr/>
          </p:nvSpPr>
          <p:spPr>
            <a:xfrm>
              <a:off x="-144018" y="-10160"/>
              <a:ext cx="5380228" cy="6380861"/>
            </a:xfrm>
            <a:custGeom>
              <a:avLst/>
              <a:gdLst/>
              <a:ahLst/>
              <a:cxnLst/>
              <a:rect l="l" t="t" r="r" b="b"/>
              <a:pathLst>
                <a:path w="5380228" h="6380861">
                  <a:moveTo>
                    <a:pt x="5272024" y="2469388"/>
                  </a:moveTo>
                  <a:cubicBezTo>
                    <a:pt x="4913249" y="3637280"/>
                    <a:pt x="4463669" y="4777486"/>
                    <a:pt x="3941191" y="5881751"/>
                  </a:cubicBezTo>
                  <a:cubicBezTo>
                    <a:pt x="3840099" y="6095492"/>
                    <a:pt x="3608197" y="6234176"/>
                    <a:pt x="3391662" y="6304280"/>
                  </a:cubicBezTo>
                  <a:cubicBezTo>
                    <a:pt x="3155061" y="6380861"/>
                    <a:pt x="2896616" y="6324346"/>
                    <a:pt x="2683129" y="6211570"/>
                  </a:cubicBezTo>
                  <a:cubicBezTo>
                    <a:pt x="2484247" y="6106541"/>
                    <a:pt x="2319274" y="5875401"/>
                    <a:pt x="2260600" y="5662041"/>
                  </a:cubicBezTo>
                  <a:cubicBezTo>
                    <a:pt x="2191512" y="5411343"/>
                    <a:pt x="2245614" y="5181092"/>
                    <a:pt x="2353310" y="4953508"/>
                  </a:cubicBezTo>
                  <a:cubicBezTo>
                    <a:pt x="2434463" y="4781931"/>
                    <a:pt x="2513457" y="4609338"/>
                    <a:pt x="2590546" y="4435983"/>
                  </a:cubicBezTo>
                  <a:cubicBezTo>
                    <a:pt x="2502535" y="4485259"/>
                    <a:pt x="2414397" y="4534281"/>
                    <a:pt x="2325878" y="4582541"/>
                  </a:cubicBezTo>
                  <a:cubicBezTo>
                    <a:pt x="1931289" y="4797933"/>
                    <a:pt x="1528318" y="4984370"/>
                    <a:pt x="1069340" y="4986147"/>
                  </a:cubicBezTo>
                  <a:cubicBezTo>
                    <a:pt x="491363" y="4988560"/>
                    <a:pt x="0" y="4394200"/>
                    <a:pt x="182753" y="3822319"/>
                  </a:cubicBezTo>
                  <a:cubicBezTo>
                    <a:pt x="622935" y="2445131"/>
                    <a:pt x="1554734" y="1344549"/>
                    <a:pt x="2497709" y="280162"/>
                  </a:cubicBezTo>
                  <a:cubicBezTo>
                    <a:pt x="2659126" y="97917"/>
                    <a:pt x="2912618" y="21336"/>
                    <a:pt x="3147822" y="10922"/>
                  </a:cubicBezTo>
                  <a:cubicBezTo>
                    <a:pt x="3392678" y="0"/>
                    <a:pt x="3622802" y="119380"/>
                    <a:pt x="3797935" y="280162"/>
                  </a:cubicBezTo>
                  <a:cubicBezTo>
                    <a:pt x="3967099" y="435483"/>
                    <a:pt x="4067175" y="704850"/>
                    <a:pt x="4067175" y="930275"/>
                  </a:cubicBezTo>
                  <a:cubicBezTo>
                    <a:pt x="4067175" y="1120648"/>
                    <a:pt x="4005326" y="1291209"/>
                    <a:pt x="3904488" y="1442593"/>
                  </a:cubicBezTo>
                  <a:cubicBezTo>
                    <a:pt x="3910076" y="1438656"/>
                    <a:pt x="3915664" y="1434846"/>
                    <a:pt x="3921252" y="1430909"/>
                  </a:cubicBezTo>
                  <a:cubicBezTo>
                    <a:pt x="4084701" y="1316863"/>
                    <a:pt x="4317111" y="1296162"/>
                    <a:pt x="4507484" y="1321816"/>
                  </a:cubicBezTo>
                  <a:cubicBezTo>
                    <a:pt x="4672838" y="1344041"/>
                    <a:pt x="4810252" y="1400683"/>
                    <a:pt x="4942332" y="1502791"/>
                  </a:cubicBezTo>
                  <a:cubicBezTo>
                    <a:pt x="5224399" y="1720596"/>
                    <a:pt x="5380228" y="2117090"/>
                    <a:pt x="5272024" y="2469388"/>
                  </a:cubicBezTo>
                  <a:close/>
                </a:path>
              </a:pathLst>
            </a:custGeom>
            <a:blipFill>
              <a:blip r:embed="rId4"/>
              <a:stretch>
                <a:fillRect l="-31731" r="-31731"/>
              </a:stretch>
            </a:blip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382000" y="6889280"/>
            <a:ext cx="4198776" cy="4114800"/>
          </a:xfrm>
          <a:prstGeom prst="rect">
            <a:avLst/>
          </a:prstGeom>
        </p:spPr>
      </p:pic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636259" y="5169701"/>
            <a:ext cx="8532568" cy="5042889"/>
            <a:chOff x="0" y="0"/>
            <a:chExt cx="107442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0744200" cy="6350000"/>
            </a:xfrm>
            <a:custGeom>
              <a:avLst/>
              <a:gdLst/>
              <a:ahLst/>
              <a:cxnLst/>
              <a:rect l="l" t="t" r="r" b="b"/>
              <a:pathLst>
                <a:path w="10744200" h="6350000">
                  <a:moveTo>
                    <a:pt x="5372100" y="0"/>
                  </a:moveTo>
                  <a:cubicBezTo>
                    <a:pt x="8338820" y="0"/>
                    <a:pt x="10744200" y="1421130"/>
                    <a:pt x="10744200" y="3175000"/>
                  </a:cubicBezTo>
                  <a:cubicBezTo>
                    <a:pt x="10744200" y="4928870"/>
                    <a:pt x="8338820" y="6350000"/>
                    <a:pt x="5372100" y="6350000"/>
                  </a:cubicBezTo>
                  <a:cubicBezTo>
                    <a:pt x="2405380" y="6350000"/>
                    <a:pt x="0" y="4928870"/>
                    <a:pt x="0" y="3175000"/>
                  </a:cubicBezTo>
                  <a:cubicBezTo>
                    <a:pt x="0" y="1421130"/>
                    <a:pt x="2405380" y="0"/>
                    <a:pt x="5372100" y="0"/>
                  </a:cubicBezTo>
                  <a:close/>
                </a:path>
              </a:pathLst>
            </a:custGeom>
            <a:blipFill>
              <a:blip r:embed="rId7"/>
              <a:stretch>
                <a:fillRect t="-13435" b="-13435"/>
              </a:stretch>
            </a:blipFill>
          </p:spPr>
        </p:sp>
      </p:grpSp>
      <p:sp>
        <p:nvSpPr>
          <p:cNvPr id="12" name="TextBox 12"/>
          <p:cNvSpPr txBox="1"/>
          <p:nvPr/>
        </p:nvSpPr>
        <p:spPr>
          <a:xfrm>
            <a:off x="6285891" y="1204484"/>
            <a:ext cx="3505233" cy="1566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 err="1">
                <a:solidFill>
                  <a:srgbClr val="000000"/>
                </a:solidFill>
                <a:ea typeface="Noto Sans T Chinese"/>
              </a:rPr>
              <a:t>濱刺麥</a:t>
            </a:r>
            <a:endParaRPr lang="en-US" sz="9200" dirty="0">
              <a:solidFill>
                <a:srgbClr val="000000"/>
              </a:solidFill>
              <a:ea typeface="Noto Sans T Chinese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443232" y="3401274"/>
            <a:ext cx="10174597" cy="158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 dirty="0" err="1">
                <a:solidFill>
                  <a:srgbClr val="8E5A3E"/>
                </a:solidFill>
                <a:ea typeface="芫荽"/>
              </a:rPr>
              <a:t>葉形呈線形，堅硬，末端針刺狀，表面具有蠟質</a:t>
            </a:r>
            <a:r>
              <a:rPr lang="en-US" sz="4500" dirty="0">
                <a:solidFill>
                  <a:srgbClr val="8E5A3E"/>
                </a:solidFill>
                <a:ea typeface="芫荽"/>
              </a:rPr>
              <a:t> ，</a:t>
            </a:r>
            <a:r>
              <a:rPr lang="en-US" sz="4500" dirty="0" err="1">
                <a:solidFill>
                  <a:srgbClr val="8E5A3E"/>
                </a:solidFill>
                <a:ea typeface="芫荽"/>
              </a:rPr>
              <a:t>如此可減低水份的散失</a:t>
            </a:r>
            <a:r>
              <a:rPr lang="en-US" sz="4500" dirty="0">
                <a:solidFill>
                  <a:srgbClr val="8E5A3E"/>
                </a:solidFill>
                <a:ea typeface="芫荽"/>
              </a:rPr>
              <a:t>。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85848" y="28575"/>
            <a:ext cx="5040948" cy="3234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527"/>
              </a:lnSpc>
            </a:pPr>
            <a:r>
              <a:rPr lang="en-US" sz="11599" dirty="0" err="1">
                <a:solidFill>
                  <a:srgbClr val="FFF5E1"/>
                </a:solidFill>
                <a:ea typeface="芫荽"/>
              </a:rPr>
              <a:t>沙岸</a:t>
            </a:r>
            <a:endParaRPr lang="en-US" sz="11599" dirty="0">
              <a:solidFill>
                <a:srgbClr val="FFF5E1"/>
              </a:solidFill>
              <a:ea typeface="芫荽"/>
            </a:endParaRPr>
          </a:p>
          <a:p>
            <a:pPr>
              <a:lnSpc>
                <a:spcPts val="12527"/>
              </a:lnSpc>
            </a:pPr>
            <a:r>
              <a:rPr lang="en-US" sz="11599" dirty="0" err="1">
                <a:solidFill>
                  <a:srgbClr val="FFF5E1"/>
                </a:solidFill>
                <a:ea typeface="芫荽"/>
              </a:rPr>
              <a:t>植物</a:t>
            </a:r>
            <a:endParaRPr lang="en-US" sz="11599" dirty="0">
              <a:solidFill>
                <a:srgbClr val="FFF5E1"/>
              </a:solidFill>
              <a:ea typeface="芫荽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1778546" y="-4019946"/>
            <a:ext cx="8412024" cy="8096646"/>
            <a:chOff x="30480" y="591820"/>
            <a:chExt cx="12736830" cy="12259310"/>
          </a:xfrm>
        </p:grpSpPr>
        <p:sp>
          <p:nvSpPr>
            <p:cNvPr id="3" name="Freeform 3"/>
            <p:cNvSpPr/>
            <p:nvPr/>
          </p:nvSpPr>
          <p:spPr>
            <a:xfrm>
              <a:off x="30480" y="59182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1" y="2120900"/>
                    <a:pt x="8590281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19"/>
                    <a:pt x="1822450" y="10811510"/>
                    <a:pt x="2842260" y="11203940"/>
                  </a:cubicBezTo>
                  <a:cubicBezTo>
                    <a:pt x="5585460" y="12259310"/>
                    <a:pt x="8953500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solidFill>
              <a:srgbClr val="92955D"/>
            </a:solidFill>
            <a:ln w="12700">
              <a:solidFill>
                <a:srgbClr val="000000"/>
              </a:solidFill>
            </a:ln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906454">
            <a:off x="612875" y="2981582"/>
            <a:ext cx="6886005" cy="10634757"/>
          </a:xfrm>
          <a:prstGeom prst="rect">
            <a:avLst/>
          </a:prstGeom>
        </p:spPr>
      </p:pic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1270155" y="-1105099"/>
            <a:ext cx="7017845" cy="6754737"/>
            <a:chOff x="30480" y="591820"/>
            <a:chExt cx="12736830" cy="12259310"/>
          </a:xfrm>
        </p:grpSpPr>
        <p:sp>
          <p:nvSpPr>
            <p:cNvPr id="6" name="Freeform 6"/>
            <p:cNvSpPr/>
            <p:nvPr/>
          </p:nvSpPr>
          <p:spPr>
            <a:xfrm>
              <a:off x="30480" y="59182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1" y="2120900"/>
                    <a:pt x="8590281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19"/>
                    <a:pt x="1822450" y="10811510"/>
                    <a:pt x="2842260" y="11203940"/>
                  </a:cubicBezTo>
                  <a:cubicBezTo>
                    <a:pt x="5585460" y="12259310"/>
                    <a:pt x="8953500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blipFill>
              <a:blip r:embed="rId4"/>
              <a:stretch>
                <a:fillRect l="-243" t="-27546" r="243" b="-17278"/>
              </a:stretch>
            </a:blip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0323257" y="5649638"/>
            <a:ext cx="8911640" cy="5399954"/>
            <a:chOff x="0" y="0"/>
            <a:chExt cx="6922770" cy="4194810"/>
          </a:xfrm>
        </p:grpSpPr>
        <p:sp>
          <p:nvSpPr>
            <p:cNvPr id="8" name="Freeform 8"/>
            <p:cNvSpPr/>
            <p:nvPr/>
          </p:nvSpPr>
          <p:spPr>
            <a:xfrm>
              <a:off x="-138430" y="-199390"/>
              <a:ext cx="7198360" cy="4594860"/>
            </a:xfrm>
            <a:custGeom>
              <a:avLst/>
              <a:gdLst/>
              <a:ahLst/>
              <a:cxnLst/>
              <a:rect l="l" t="t" r="r" b="b"/>
              <a:pathLst>
                <a:path w="7198360" h="4594860">
                  <a:moveTo>
                    <a:pt x="3332480" y="248920"/>
                  </a:moveTo>
                  <a:cubicBezTo>
                    <a:pt x="5238750" y="0"/>
                    <a:pt x="6902450" y="715010"/>
                    <a:pt x="7051040" y="1846580"/>
                  </a:cubicBezTo>
                  <a:cubicBezTo>
                    <a:pt x="7198360" y="2978150"/>
                    <a:pt x="5773420" y="4097020"/>
                    <a:pt x="3868420" y="4345940"/>
                  </a:cubicBezTo>
                  <a:cubicBezTo>
                    <a:pt x="1963420" y="4594860"/>
                    <a:pt x="297180" y="3878580"/>
                    <a:pt x="148590" y="2748280"/>
                  </a:cubicBezTo>
                  <a:cubicBezTo>
                    <a:pt x="0" y="1617980"/>
                    <a:pt x="1426210" y="497840"/>
                    <a:pt x="3332480" y="248920"/>
                  </a:cubicBezTo>
                  <a:close/>
                </a:path>
              </a:pathLst>
            </a:custGeom>
            <a:blipFill>
              <a:blip r:embed="rId5"/>
              <a:stretch>
                <a:fillRect t="-11864" b="-11864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7312335" y="1811398"/>
            <a:ext cx="5450725" cy="5246370"/>
            <a:chOff x="30480" y="591820"/>
            <a:chExt cx="12736830" cy="12259310"/>
          </a:xfrm>
        </p:grpSpPr>
        <p:sp>
          <p:nvSpPr>
            <p:cNvPr id="10" name="Freeform 10"/>
            <p:cNvSpPr/>
            <p:nvPr/>
          </p:nvSpPr>
          <p:spPr>
            <a:xfrm>
              <a:off x="30480" y="59182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1" y="2120900"/>
                    <a:pt x="8590281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19"/>
                    <a:pt x="1822450" y="10811510"/>
                    <a:pt x="2842260" y="11203940"/>
                  </a:cubicBezTo>
                  <a:cubicBezTo>
                    <a:pt x="5585460" y="12259310"/>
                    <a:pt x="8953500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blipFill>
              <a:blip r:embed="rId6"/>
              <a:stretch>
                <a:fillRect l="-243" t="-27546" r="243" b="-17278"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6346095" y="760508"/>
            <a:ext cx="4924060" cy="10990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303"/>
              </a:lnSpc>
            </a:pPr>
            <a:r>
              <a:rPr lang="en-US" sz="6645" dirty="0" err="1">
                <a:solidFill>
                  <a:srgbClr val="000000"/>
                </a:solidFill>
                <a:ea typeface="芫荽"/>
              </a:rPr>
              <a:t>裂葉月見草</a:t>
            </a:r>
            <a:endParaRPr lang="en-US" sz="6645" dirty="0">
              <a:solidFill>
                <a:srgbClr val="000000"/>
              </a:solidFill>
              <a:ea typeface="芫荽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987165" y="557375"/>
            <a:ext cx="5040948" cy="3234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527"/>
              </a:lnSpc>
            </a:pPr>
            <a:r>
              <a:rPr lang="en-US" sz="11599">
                <a:solidFill>
                  <a:srgbClr val="FFF5E1"/>
                </a:solidFill>
                <a:ea typeface="芫荽"/>
              </a:rPr>
              <a:t>沙岸</a:t>
            </a:r>
          </a:p>
          <a:p>
            <a:pPr>
              <a:lnSpc>
                <a:spcPts val="12527"/>
              </a:lnSpc>
            </a:pPr>
            <a:r>
              <a:rPr lang="en-US" sz="11599">
                <a:solidFill>
                  <a:srgbClr val="FFF5E1"/>
                </a:solidFill>
                <a:ea typeface="芫荽"/>
              </a:rPr>
              <a:t>植物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63933" y="4331445"/>
            <a:ext cx="7696110" cy="6495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79"/>
              </a:lnSpc>
            </a:pPr>
            <a:r>
              <a:rPr lang="en-US" sz="5199" dirty="0" err="1">
                <a:solidFill>
                  <a:srgbClr val="A36E48"/>
                </a:solidFill>
                <a:ea typeface="芫荽"/>
              </a:rPr>
              <a:t>一年生或多年生草本</a:t>
            </a:r>
            <a:r>
              <a:rPr lang="en-US" sz="5199" dirty="0" smtClean="0">
                <a:solidFill>
                  <a:srgbClr val="A36E48"/>
                </a:solidFill>
                <a:ea typeface="芫荽"/>
              </a:rPr>
              <a:t>，</a:t>
            </a:r>
          </a:p>
          <a:p>
            <a:pPr>
              <a:lnSpc>
                <a:spcPts val="7279"/>
              </a:lnSpc>
            </a:pPr>
            <a:r>
              <a:rPr lang="en-US" sz="5199" dirty="0" err="1" smtClean="0">
                <a:solidFill>
                  <a:srgbClr val="A36E48"/>
                </a:solidFill>
                <a:ea typeface="芫荽"/>
              </a:rPr>
              <a:t>冬季落葉</a:t>
            </a:r>
            <a:r>
              <a:rPr lang="en-US" sz="5199" dirty="0" smtClean="0">
                <a:solidFill>
                  <a:srgbClr val="A36E48"/>
                </a:solidFill>
                <a:ea typeface="芫荽"/>
              </a:rPr>
              <a:t>。</a:t>
            </a:r>
          </a:p>
          <a:p>
            <a:pPr>
              <a:lnSpc>
                <a:spcPts val="7279"/>
              </a:lnSpc>
            </a:pPr>
            <a:r>
              <a:rPr lang="en-US" sz="5199" dirty="0" err="1" smtClean="0">
                <a:solidFill>
                  <a:srgbClr val="A36E48"/>
                </a:solidFill>
                <a:ea typeface="芫荽"/>
              </a:rPr>
              <a:t>具主根</a:t>
            </a:r>
            <a:r>
              <a:rPr lang="en-US" sz="5199" dirty="0" err="1">
                <a:solidFill>
                  <a:srgbClr val="A36E48"/>
                </a:solidFill>
                <a:ea typeface="芫荽"/>
              </a:rPr>
              <a:t>；莖長</a:t>
            </a:r>
            <a:r>
              <a:rPr lang="en-US" sz="5199" dirty="0">
                <a:solidFill>
                  <a:srgbClr val="A36E48"/>
                </a:solidFill>
                <a:ea typeface="芫荽"/>
              </a:rPr>
              <a:t> 10~50 </a:t>
            </a:r>
            <a:r>
              <a:rPr lang="en-US" sz="5199" dirty="0" err="1">
                <a:solidFill>
                  <a:srgbClr val="A36E48"/>
                </a:solidFill>
                <a:ea typeface="芫荽"/>
              </a:rPr>
              <a:t>公分，常分枝，莖上常混生腺毛，常成匍匐狀，</a:t>
            </a:r>
            <a:r>
              <a:rPr lang="en-US" sz="5199" dirty="0" err="1" smtClean="0">
                <a:solidFill>
                  <a:srgbClr val="A36E48"/>
                </a:solidFill>
                <a:ea typeface="芫荽"/>
              </a:rPr>
              <a:t>由基部生出分枝</a:t>
            </a:r>
            <a:r>
              <a:rPr lang="zh-TW" altLang="en-US" sz="5199" dirty="0" smtClean="0">
                <a:solidFill>
                  <a:srgbClr val="A36E48"/>
                </a:solidFill>
                <a:ea typeface="芫荽"/>
              </a:rPr>
              <a:t>。</a:t>
            </a:r>
            <a:endParaRPr lang="en-US" sz="5199" dirty="0">
              <a:solidFill>
                <a:srgbClr val="A36E48"/>
              </a:solidFill>
              <a:ea typeface="芫荽"/>
            </a:endParaRPr>
          </a:p>
          <a:p>
            <a:pPr algn="ctr">
              <a:lnSpc>
                <a:spcPts val="7279"/>
              </a:lnSpc>
            </a:pPr>
            <a:endParaRPr lang="en-US" sz="5199" dirty="0">
              <a:solidFill>
                <a:srgbClr val="A36E48"/>
              </a:solidFill>
              <a:ea typeface="芫荽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762000" y="-2366047"/>
            <a:ext cx="7802056" cy="7509547"/>
            <a:chOff x="30480" y="591820"/>
            <a:chExt cx="12736830" cy="12259310"/>
          </a:xfrm>
        </p:grpSpPr>
        <p:sp>
          <p:nvSpPr>
            <p:cNvPr id="3" name="Freeform 3"/>
            <p:cNvSpPr/>
            <p:nvPr/>
          </p:nvSpPr>
          <p:spPr>
            <a:xfrm>
              <a:off x="30480" y="59182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1" y="2120900"/>
                    <a:pt x="8590281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19"/>
                    <a:pt x="1822450" y="10811510"/>
                    <a:pt x="2842260" y="11203940"/>
                  </a:cubicBezTo>
                  <a:cubicBezTo>
                    <a:pt x="5585460" y="12259310"/>
                    <a:pt x="8953500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solidFill>
              <a:srgbClr val="92955D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8319921" y="-190500"/>
            <a:ext cx="9341838" cy="8991600"/>
            <a:chOff x="30480" y="591820"/>
            <a:chExt cx="12736830" cy="12259310"/>
          </a:xfrm>
        </p:grpSpPr>
        <p:sp>
          <p:nvSpPr>
            <p:cNvPr id="5" name="Freeform 5"/>
            <p:cNvSpPr/>
            <p:nvPr/>
          </p:nvSpPr>
          <p:spPr>
            <a:xfrm>
              <a:off x="30480" y="59182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1" y="2120900"/>
                    <a:pt x="8590281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19"/>
                    <a:pt x="1822450" y="10811510"/>
                    <a:pt x="2842260" y="11203940"/>
                  </a:cubicBezTo>
                  <a:cubicBezTo>
                    <a:pt x="5585460" y="12259310"/>
                    <a:pt x="8953500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blipFill>
              <a:blip r:embed="rId2"/>
              <a:stretch>
                <a:fillRect l="-11647" t="-5134" r="-11160" b="5134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410566" y="2907927"/>
            <a:ext cx="7727752" cy="7727752"/>
            <a:chOff x="0" y="0"/>
            <a:chExt cx="12700000" cy="12700000"/>
          </a:xfrm>
        </p:grpSpPr>
        <p:sp>
          <p:nvSpPr>
            <p:cNvPr id="7" name="Freeform 7"/>
            <p:cNvSpPr/>
            <p:nvPr/>
          </p:nvSpPr>
          <p:spPr>
            <a:xfrm>
              <a:off x="-11430" y="857250"/>
              <a:ext cx="13009880" cy="11644630"/>
            </a:xfrm>
            <a:custGeom>
              <a:avLst/>
              <a:gdLst/>
              <a:ahLst/>
              <a:cxnLst/>
              <a:rect l="l" t="t" r="r" b="b"/>
              <a:pathLst>
                <a:path w="13009880" h="11644630">
                  <a:moveTo>
                    <a:pt x="10152380" y="938530"/>
                  </a:moveTo>
                  <a:cubicBezTo>
                    <a:pt x="8962390" y="189230"/>
                    <a:pt x="8643620" y="154940"/>
                    <a:pt x="7245350" y="0"/>
                  </a:cubicBezTo>
                  <a:cubicBezTo>
                    <a:pt x="4039870" y="38100"/>
                    <a:pt x="1441450" y="1889760"/>
                    <a:pt x="435610" y="4933950"/>
                  </a:cubicBezTo>
                  <a:cubicBezTo>
                    <a:pt x="91440" y="5975350"/>
                    <a:pt x="0" y="7139940"/>
                    <a:pt x="403860" y="8159750"/>
                  </a:cubicBezTo>
                  <a:cubicBezTo>
                    <a:pt x="934720" y="9499600"/>
                    <a:pt x="2254250" y="10407650"/>
                    <a:pt x="3648710" y="10773410"/>
                  </a:cubicBezTo>
                  <a:cubicBezTo>
                    <a:pt x="5043170" y="11140440"/>
                    <a:pt x="6578600" y="11644630"/>
                    <a:pt x="8008619" y="11470640"/>
                  </a:cubicBezTo>
                  <a:cubicBezTo>
                    <a:pt x="9123679" y="11334750"/>
                    <a:pt x="10237469" y="10519410"/>
                    <a:pt x="11071860" y="9767570"/>
                  </a:cubicBezTo>
                  <a:cubicBezTo>
                    <a:pt x="11625579" y="9268460"/>
                    <a:pt x="11971019" y="8576310"/>
                    <a:pt x="12202160" y="7867650"/>
                  </a:cubicBezTo>
                  <a:cubicBezTo>
                    <a:pt x="13009880" y="5401310"/>
                    <a:pt x="12348210" y="2322830"/>
                    <a:pt x="10152380" y="938530"/>
                  </a:cubicBezTo>
                  <a:close/>
                </a:path>
              </a:pathLst>
            </a:custGeom>
            <a:blipFill>
              <a:blip r:embed="rId3"/>
              <a:stretch>
                <a:fillRect l="-11892" r="-11892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763332" y="557375"/>
            <a:ext cx="5040948" cy="4824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527"/>
              </a:lnSpc>
            </a:pPr>
            <a:r>
              <a:rPr lang="en-US" sz="11599">
                <a:solidFill>
                  <a:srgbClr val="FFF5E1"/>
                </a:solidFill>
                <a:ea typeface="芫荽"/>
              </a:rPr>
              <a:t>海岸林植物</a:t>
            </a:r>
          </a:p>
          <a:p>
            <a:pPr>
              <a:lnSpc>
                <a:spcPts val="12527"/>
              </a:lnSpc>
            </a:pPr>
            <a:endParaRPr lang="en-US" sz="11599">
              <a:solidFill>
                <a:srgbClr val="FFF5E1"/>
              </a:solidFill>
              <a:ea typeface="芫荽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7620000" y="8191500"/>
            <a:ext cx="9197208" cy="1820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000000"/>
                </a:solidFill>
                <a:ea typeface="芫荽"/>
              </a:rPr>
              <a:t>代表性植物：黃槿、木麻黃、苦林盤、林投</a:t>
            </a:r>
            <a:endParaRPr lang="en-US" sz="5199" dirty="0">
              <a:solidFill>
                <a:srgbClr val="000000"/>
              </a:solidFill>
              <a:ea typeface="芫荽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685800" y="-1815028"/>
            <a:ext cx="7303670" cy="7029846"/>
            <a:chOff x="30480" y="591820"/>
            <a:chExt cx="12736830" cy="12259310"/>
          </a:xfrm>
        </p:grpSpPr>
        <p:sp>
          <p:nvSpPr>
            <p:cNvPr id="3" name="Freeform 3"/>
            <p:cNvSpPr/>
            <p:nvPr/>
          </p:nvSpPr>
          <p:spPr>
            <a:xfrm>
              <a:off x="30480" y="59182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1" y="2120900"/>
                    <a:pt x="8590281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19"/>
                    <a:pt x="1822450" y="10811510"/>
                    <a:pt x="2842260" y="11203940"/>
                  </a:cubicBezTo>
                  <a:cubicBezTo>
                    <a:pt x="5585460" y="12259310"/>
                    <a:pt x="8953500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solidFill>
              <a:srgbClr val="92955D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0895704" y="-850550"/>
            <a:ext cx="7017845" cy="6754737"/>
            <a:chOff x="30480" y="591820"/>
            <a:chExt cx="12736830" cy="12259310"/>
          </a:xfrm>
        </p:grpSpPr>
        <p:sp>
          <p:nvSpPr>
            <p:cNvPr id="5" name="Freeform 5"/>
            <p:cNvSpPr/>
            <p:nvPr/>
          </p:nvSpPr>
          <p:spPr>
            <a:xfrm>
              <a:off x="30480" y="59182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1" y="2120900"/>
                    <a:pt x="8590281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19"/>
                    <a:pt x="1822450" y="10811510"/>
                    <a:pt x="2842260" y="11203940"/>
                  </a:cubicBezTo>
                  <a:cubicBezTo>
                    <a:pt x="5585460" y="12259310"/>
                    <a:pt x="8953500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blipFill>
              <a:blip r:embed="rId3"/>
              <a:stretch>
                <a:fillRect l="-11634" t="-5134" r="-11147" b="5134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9574368" y="5499969"/>
            <a:ext cx="8339180" cy="5053075"/>
            <a:chOff x="0" y="0"/>
            <a:chExt cx="6922770" cy="4194810"/>
          </a:xfrm>
        </p:grpSpPr>
        <p:sp>
          <p:nvSpPr>
            <p:cNvPr id="7" name="Freeform 7"/>
            <p:cNvSpPr/>
            <p:nvPr/>
          </p:nvSpPr>
          <p:spPr>
            <a:xfrm>
              <a:off x="-138430" y="-199390"/>
              <a:ext cx="7198360" cy="4594860"/>
            </a:xfrm>
            <a:custGeom>
              <a:avLst/>
              <a:gdLst/>
              <a:ahLst/>
              <a:cxnLst/>
              <a:rect l="l" t="t" r="r" b="b"/>
              <a:pathLst>
                <a:path w="7198360" h="4594860">
                  <a:moveTo>
                    <a:pt x="3332480" y="248920"/>
                  </a:moveTo>
                  <a:cubicBezTo>
                    <a:pt x="5238750" y="0"/>
                    <a:pt x="6902450" y="715010"/>
                    <a:pt x="7051040" y="1846580"/>
                  </a:cubicBezTo>
                  <a:cubicBezTo>
                    <a:pt x="7198360" y="2978150"/>
                    <a:pt x="5773420" y="4097020"/>
                    <a:pt x="3868420" y="4345940"/>
                  </a:cubicBezTo>
                  <a:cubicBezTo>
                    <a:pt x="1963420" y="4594860"/>
                    <a:pt x="297180" y="3878580"/>
                    <a:pt x="148590" y="2748280"/>
                  </a:cubicBezTo>
                  <a:cubicBezTo>
                    <a:pt x="0" y="1617980"/>
                    <a:pt x="1426210" y="497840"/>
                    <a:pt x="3332480" y="248920"/>
                  </a:cubicBezTo>
                  <a:close/>
                </a:path>
              </a:pathLst>
            </a:custGeom>
            <a:blipFill>
              <a:blip r:embed="rId4"/>
              <a:stretch>
                <a:fillRect t="-60005" b="-60005"/>
              </a:stretch>
            </a:blip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5294389" y="1432112"/>
            <a:ext cx="5601314" cy="5601314"/>
            <a:chOff x="0" y="0"/>
            <a:chExt cx="12700000" cy="12700000"/>
          </a:xfrm>
        </p:grpSpPr>
        <p:sp>
          <p:nvSpPr>
            <p:cNvPr id="9" name="Freeform 9"/>
            <p:cNvSpPr/>
            <p:nvPr/>
          </p:nvSpPr>
          <p:spPr>
            <a:xfrm>
              <a:off x="-11430" y="857250"/>
              <a:ext cx="13009880" cy="11644630"/>
            </a:xfrm>
            <a:custGeom>
              <a:avLst/>
              <a:gdLst/>
              <a:ahLst/>
              <a:cxnLst/>
              <a:rect l="l" t="t" r="r" b="b"/>
              <a:pathLst>
                <a:path w="13009880" h="11644630">
                  <a:moveTo>
                    <a:pt x="10152380" y="938530"/>
                  </a:moveTo>
                  <a:cubicBezTo>
                    <a:pt x="8962390" y="189230"/>
                    <a:pt x="8643620" y="154940"/>
                    <a:pt x="7245350" y="0"/>
                  </a:cubicBezTo>
                  <a:cubicBezTo>
                    <a:pt x="4039870" y="38100"/>
                    <a:pt x="1441450" y="1889760"/>
                    <a:pt x="435610" y="4933950"/>
                  </a:cubicBezTo>
                  <a:cubicBezTo>
                    <a:pt x="91440" y="5975350"/>
                    <a:pt x="0" y="7139940"/>
                    <a:pt x="403860" y="8159750"/>
                  </a:cubicBezTo>
                  <a:cubicBezTo>
                    <a:pt x="934720" y="9499600"/>
                    <a:pt x="2254250" y="10407650"/>
                    <a:pt x="3648710" y="10773410"/>
                  </a:cubicBezTo>
                  <a:cubicBezTo>
                    <a:pt x="5043170" y="11140440"/>
                    <a:pt x="6578600" y="11644630"/>
                    <a:pt x="8008619" y="11470640"/>
                  </a:cubicBezTo>
                  <a:cubicBezTo>
                    <a:pt x="9123679" y="11334750"/>
                    <a:pt x="10237469" y="10519410"/>
                    <a:pt x="11071860" y="9767570"/>
                  </a:cubicBezTo>
                  <a:cubicBezTo>
                    <a:pt x="11625579" y="9268460"/>
                    <a:pt x="11971019" y="8576310"/>
                    <a:pt x="12202160" y="7867650"/>
                  </a:cubicBezTo>
                  <a:cubicBezTo>
                    <a:pt x="13009880" y="5401310"/>
                    <a:pt x="12348210" y="2322830"/>
                    <a:pt x="10152380" y="938530"/>
                  </a:cubicBezTo>
                  <a:close/>
                </a:path>
              </a:pathLst>
            </a:custGeom>
            <a:blipFill>
              <a:blip r:embed="rId5"/>
              <a:stretch>
                <a:fillRect t="-21858" b="-21858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613656" y="6912624"/>
            <a:ext cx="7510193" cy="3488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91875" lvl="1" indent="-445937">
              <a:lnSpc>
                <a:spcPts val="6816"/>
              </a:lnSpc>
              <a:buFont typeface="Arial"/>
              <a:buChar char="•"/>
            </a:pPr>
            <a:r>
              <a:rPr lang="en-US" sz="4130" spc="86" dirty="0" err="1">
                <a:solidFill>
                  <a:srgbClr val="A06843"/>
                </a:solidFill>
                <a:ea typeface="More Sugar"/>
              </a:rPr>
              <a:t>炊粿時鋪在粿的底下，因此稱為</a:t>
            </a:r>
            <a:r>
              <a:rPr lang="en-US" sz="4130" b="1" spc="86" dirty="0" err="1">
                <a:solidFill>
                  <a:srgbClr val="A06843"/>
                </a:solidFill>
                <a:ea typeface="More Sugar"/>
              </a:rPr>
              <a:t>粿葉樹</a:t>
            </a:r>
            <a:endParaRPr lang="en-US" sz="4130" b="1" spc="86" dirty="0">
              <a:solidFill>
                <a:srgbClr val="A06843"/>
              </a:solidFill>
              <a:ea typeface="More Sugar"/>
            </a:endParaRPr>
          </a:p>
          <a:p>
            <a:pPr marL="891875" lvl="1" indent="-445937">
              <a:lnSpc>
                <a:spcPts val="6816"/>
              </a:lnSpc>
              <a:buFont typeface="Arial"/>
              <a:buChar char="•"/>
            </a:pPr>
            <a:r>
              <a:rPr lang="en-US" sz="4130" spc="86" dirty="0" err="1" smtClean="0">
                <a:solidFill>
                  <a:srgbClr val="D85825"/>
                </a:solidFill>
                <a:ea typeface="More Sugar"/>
              </a:rPr>
              <a:t>葉被有</a:t>
            </a:r>
            <a:r>
              <a:rPr lang="zh-TW" altLang="en-US" sz="4130" spc="86" dirty="0" smtClean="0">
                <a:solidFill>
                  <a:srgbClr val="D85825"/>
                </a:solidFill>
                <a:ea typeface="More Sugar"/>
              </a:rPr>
              <a:t>或</a:t>
            </a:r>
            <a:r>
              <a:rPr lang="zh-TW" altLang="en-US" sz="4130" spc="86" dirty="0" smtClean="0">
                <a:solidFill>
                  <a:schemeClr val="accent6">
                    <a:lumMod val="50000"/>
                  </a:schemeClr>
                </a:solidFill>
                <a:ea typeface="More Sugar"/>
              </a:rPr>
              <a:t>沒有絨毛</a:t>
            </a:r>
            <a:endParaRPr lang="en-US" sz="4130" spc="86" dirty="0">
              <a:solidFill>
                <a:schemeClr val="accent6">
                  <a:lumMod val="50000"/>
                </a:schemeClr>
              </a:solidFill>
              <a:ea typeface="More Sugar"/>
            </a:endParaRPr>
          </a:p>
          <a:p>
            <a:pPr>
              <a:lnSpc>
                <a:spcPts val="6816"/>
              </a:lnSpc>
            </a:pPr>
            <a:endParaRPr lang="en-US" sz="4130" spc="86" dirty="0">
              <a:solidFill>
                <a:srgbClr val="D85825"/>
              </a:solidFill>
              <a:ea typeface="More Sugar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763332" y="557375"/>
            <a:ext cx="5040948" cy="4824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527"/>
              </a:lnSpc>
            </a:pPr>
            <a:r>
              <a:rPr lang="en-US" sz="11599">
                <a:solidFill>
                  <a:srgbClr val="FFF5E1"/>
                </a:solidFill>
                <a:ea typeface="芫荽"/>
              </a:rPr>
              <a:t>海岸林植物</a:t>
            </a:r>
          </a:p>
          <a:p>
            <a:pPr>
              <a:lnSpc>
                <a:spcPts val="12527"/>
              </a:lnSpc>
            </a:pPr>
            <a:endParaRPr lang="en-US" sz="11599">
              <a:solidFill>
                <a:srgbClr val="FFF5E1"/>
              </a:solidFill>
              <a:ea typeface="芫荽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7745314" y="203464"/>
            <a:ext cx="2336800" cy="1479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7200" dirty="0" err="1">
                <a:solidFill>
                  <a:srgbClr val="000000"/>
                </a:solidFill>
                <a:ea typeface="Noto Sans T Chinese"/>
              </a:rPr>
              <a:t>黃槿</a:t>
            </a:r>
            <a:endParaRPr lang="en-US" sz="7200" dirty="0">
              <a:solidFill>
                <a:srgbClr val="000000"/>
              </a:solidFill>
              <a:ea typeface="Noto Sans T Chinese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379035" y="-2476500"/>
            <a:ext cx="7518431" cy="7236555"/>
            <a:chOff x="30480" y="591820"/>
            <a:chExt cx="12736830" cy="12259310"/>
          </a:xfrm>
        </p:grpSpPr>
        <p:sp>
          <p:nvSpPr>
            <p:cNvPr id="3" name="Freeform 3"/>
            <p:cNvSpPr/>
            <p:nvPr/>
          </p:nvSpPr>
          <p:spPr>
            <a:xfrm>
              <a:off x="30480" y="59182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1" y="2120900"/>
                    <a:pt x="8590281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19"/>
                    <a:pt x="1822450" y="10811510"/>
                    <a:pt x="2842260" y="11203940"/>
                  </a:cubicBezTo>
                  <a:cubicBezTo>
                    <a:pt x="5585460" y="12259310"/>
                    <a:pt x="8953500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solidFill>
              <a:srgbClr val="92955D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9260324" y="-1070145"/>
            <a:ext cx="9871245" cy="11700045"/>
            <a:chOff x="0" y="0"/>
            <a:chExt cx="12700000" cy="12700000"/>
          </a:xfrm>
        </p:grpSpPr>
        <p:sp>
          <p:nvSpPr>
            <p:cNvPr id="5" name="Freeform 5"/>
            <p:cNvSpPr/>
            <p:nvPr/>
          </p:nvSpPr>
          <p:spPr>
            <a:xfrm>
              <a:off x="-11430" y="857250"/>
              <a:ext cx="13009880" cy="11644630"/>
            </a:xfrm>
            <a:custGeom>
              <a:avLst/>
              <a:gdLst/>
              <a:ahLst/>
              <a:cxnLst/>
              <a:rect l="l" t="t" r="r" b="b"/>
              <a:pathLst>
                <a:path w="13009880" h="11644630">
                  <a:moveTo>
                    <a:pt x="10152380" y="938530"/>
                  </a:moveTo>
                  <a:cubicBezTo>
                    <a:pt x="8962390" y="189230"/>
                    <a:pt x="8643620" y="154940"/>
                    <a:pt x="7245350" y="0"/>
                  </a:cubicBezTo>
                  <a:cubicBezTo>
                    <a:pt x="4039870" y="38100"/>
                    <a:pt x="1441450" y="1889760"/>
                    <a:pt x="435610" y="4933950"/>
                  </a:cubicBezTo>
                  <a:cubicBezTo>
                    <a:pt x="91440" y="5975350"/>
                    <a:pt x="0" y="7139940"/>
                    <a:pt x="403860" y="8159750"/>
                  </a:cubicBezTo>
                  <a:cubicBezTo>
                    <a:pt x="934720" y="9499600"/>
                    <a:pt x="2254250" y="10407650"/>
                    <a:pt x="3648710" y="10773410"/>
                  </a:cubicBezTo>
                  <a:cubicBezTo>
                    <a:pt x="5043170" y="11140440"/>
                    <a:pt x="6578600" y="11644630"/>
                    <a:pt x="8008619" y="11470640"/>
                  </a:cubicBezTo>
                  <a:cubicBezTo>
                    <a:pt x="9123679" y="11334750"/>
                    <a:pt x="10237469" y="10519410"/>
                    <a:pt x="11071860" y="9767570"/>
                  </a:cubicBezTo>
                  <a:cubicBezTo>
                    <a:pt x="11625579" y="9268460"/>
                    <a:pt x="11971019" y="8576310"/>
                    <a:pt x="12202160" y="7867650"/>
                  </a:cubicBezTo>
                  <a:cubicBezTo>
                    <a:pt x="13009880" y="5401310"/>
                    <a:pt x="12348210" y="2322830"/>
                    <a:pt x="10152380" y="938530"/>
                  </a:cubicBezTo>
                  <a:close/>
                </a:path>
              </a:pathLst>
            </a:custGeom>
            <a:blipFill>
              <a:blip r:embed="rId2"/>
              <a:stretch>
                <a:fillRect l="-11892" r="-11892"/>
              </a:stretch>
            </a:blip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277174" y="4959540"/>
            <a:ext cx="9829811" cy="273830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5240" y="4280383"/>
            <a:ext cx="9829811" cy="6104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91875" lvl="1" indent="-445938">
              <a:lnSpc>
                <a:spcPts val="6816"/>
              </a:lnSpc>
              <a:buFont typeface="Arial"/>
              <a:buChar char="•"/>
            </a:pPr>
            <a:r>
              <a:rPr lang="en-US" sz="4130" spc="86" dirty="0" err="1">
                <a:solidFill>
                  <a:srgbClr val="A06843"/>
                </a:solidFill>
                <a:ea typeface="More Sugar"/>
              </a:rPr>
              <a:t>耐乾旱、抗風、</a:t>
            </a:r>
            <a:r>
              <a:rPr lang="en-US" sz="4130" spc="86" dirty="0" err="1" smtClean="0">
                <a:solidFill>
                  <a:srgbClr val="A06843"/>
                </a:solidFill>
                <a:ea typeface="More Sugar"/>
              </a:rPr>
              <a:t>抗鹽份</a:t>
            </a:r>
            <a:r>
              <a:rPr lang="zh-TW" altLang="en-US" sz="4130" spc="86" dirty="0" smtClean="0">
                <a:solidFill>
                  <a:srgbClr val="A06843"/>
                </a:solidFill>
                <a:ea typeface="More Sugar"/>
              </a:rPr>
              <a:t>。</a:t>
            </a:r>
            <a:endParaRPr lang="en-US" sz="4130" spc="86" dirty="0">
              <a:solidFill>
                <a:srgbClr val="A06843"/>
              </a:solidFill>
              <a:ea typeface="More Sugar"/>
            </a:endParaRPr>
          </a:p>
          <a:p>
            <a:pPr marL="891875" lvl="1" indent="-445938">
              <a:lnSpc>
                <a:spcPts val="6816"/>
              </a:lnSpc>
              <a:buFont typeface="Arial"/>
              <a:buChar char="•"/>
            </a:pPr>
            <a:r>
              <a:rPr lang="zh-TW" altLang="en-US" sz="4130" spc="86" dirty="0" smtClean="0">
                <a:solidFill>
                  <a:srgbClr val="A06843"/>
                </a:solidFill>
                <a:ea typeface="More Sugar"/>
              </a:rPr>
              <a:t>台灣有</a:t>
            </a:r>
            <a:r>
              <a:rPr lang="en-US" altLang="zh-TW" sz="4130" spc="86" dirty="0" smtClean="0">
                <a:solidFill>
                  <a:srgbClr val="A06843"/>
                </a:solidFill>
                <a:ea typeface="More Sugar"/>
              </a:rPr>
              <a:t>14</a:t>
            </a:r>
            <a:r>
              <a:rPr lang="zh-TW" altLang="en-US" sz="4130" spc="86" dirty="0" smtClean="0">
                <a:solidFill>
                  <a:srgbClr val="A06843"/>
                </a:solidFill>
                <a:ea typeface="More Sugar"/>
              </a:rPr>
              <a:t>種以上的</a:t>
            </a:r>
            <a:r>
              <a:rPr lang="en-US" sz="4130" spc="86" dirty="0" err="1" smtClean="0">
                <a:solidFill>
                  <a:srgbClr val="A06843"/>
                </a:solidFill>
                <a:ea typeface="More Sugar"/>
              </a:rPr>
              <a:t>外來種</a:t>
            </a:r>
            <a:r>
              <a:rPr lang="zh-TW" altLang="en-US" sz="4130" spc="86" dirty="0" smtClean="0">
                <a:solidFill>
                  <a:srgbClr val="A06843"/>
                </a:solidFill>
                <a:ea typeface="More Sugar"/>
              </a:rPr>
              <a:t>。</a:t>
            </a:r>
            <a:endParaRPr lang="en-US" sz="4130" spc="86" dirty="0">
              <a:solidFill>
                <a:srgbClr val="A06843"/>
              </a:solidFill>
              <a:ea typeface="More Sugar"/>
            </a:endParaRPr>
          </a:p>
          <a:p>
            <a:pPr marL="891875" lvl="1" indent="-445938">
              <a:lnSpc>
                <a:spcPts val="6816"/>
              </a:lnSpc>
              <a:buFont typeface="Arial"/>
              <a:buChar char="•"/>
            </a:pPr>
            <a:r>
              <a:rPr lang="en-US" sz="4130" spc="86" dirty="0">
                <a:solidFill>
                  <a:srgbClr val="A06843"/>
                </a:solidFill>
                <a:ea typeface="More Sugar"/>
              </a:rPr>
              <a:t>全株都是細絲狀的枝椏，能讓風從空隙間滑過，不致造成樹的壓力，就算在強風的海邊環境裏，也依然能長成高大的喬木。可達20~30</a:t>
            </a:r>
            <a:r>
              <a:rPr lang="en-US" sz="4130" spc="86" dirty="0" smtClean="0">
                <a:solidFill>
                  <a:srgbClr val="A06843"/>
                </a:solidFill>
                <a:ea typeface="More Sugar"/>
              </a:rPr>
              <a:t>公尺</a:t>
            </a:r>
            <a:r>
              <a:rPr lang="zh-TW" altLang="en-US" sz="4130" spc="86" dirty="0" smtClean="0">
                <a:solidFill>
                  <a:srgbClr val="A06843"/>
                </a:solidFill>
                <a:ea typeface="More Sugar"/>
              </a:rPr>
              <a:t>。</a:t>
            </a:r>
            <a:endParaRPr lang="en-US" sz="4130" spc="86" dirty="0">
              <a:solidFill>
                <a:srgbClr val="A06843"/>
              </a:solidFill>
              <a:ea typeface="More Sugar"/>
            </a:endParaRPr>
          </a:p>
          <a:p>
            <a:pPr>
              <a:lnSpc>
                <a:spcPts val="6816"/>
              </a:lnSpc>
            </a:pPr>
            <a:endParaRPr lang="en-US" sz="4130" spc="86" dirty="0">
              <a:solidFill>
                <a:srgbClr val="A06843"/>
              </a:solidFill>
              <a:ea typeface="More Sugar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763332" y="557375"/>
            <a:ext cx="5040948" cy="4824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527"/>
              </a:lnSpc>
            </a:pPr>
            <a:r>
              <a:rPr lang="en-US" sz="11599">
                <a:solidFill>
                  <a:srgbClr val="FFF5E1"/>
                </a:solidFill>
                <a:ea typeface="芫荽"/>
              </a:rPr>
              <a:t>海岸林植物</a:t>
            </a:r>
          </a:p>
          <a:p>
            <a:pPr>
              <a:lnSpc>
                <a:spcPts val="12527"/>
              </a:lnSpc>
            </a:pPr>
            <a:endParaRPr lang="en-US" sz="11599">
              <a:solidFill>
                <a:srgbClr val="FFF5E1"/>
              </a:solidFill>
              <a:ea typeface="芫荽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7159716" y="1543549"/>
            <a:ext cx="2971800" cy="1141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883"/>
              </a:lnSpc>
            </a:pPr>
            <a:r>
              <a:rPr lang="en-US" sz="6600" dirty="0" err="1">
                <a:solidFill>
                  <a:srgbClr val="8E5A3E"/>
                </a:solidFill>
                <a:ea typeface="芫荽"/>
              </a:rPr>
              <a:t>木麻黃</a:t>
            </a:r>
            <a:endParaRPr lang="en-US" sz="6600" dirty="0">
              <a:solidFill>
                <a:srgbClr val="8E5A3E"/>
              </a:solidFill>
              <a:ea typeface="芫荽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324971" y="3602423"/>
            <a:ext cx="16366943" cy="9881542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-67824" y="-2871140"/>
            <a:ext cx="7541174" cy="7258446"/>
            <a:chOff x="30480" y="591820"/>
            <a:chExt cx="12736830" cy="12259310"/>
          </a:xfrm>
        </p:grpSpPr>
        <p:sp>
          <p:nvSpPr>
            <p:cNvPr id="4" name="Freeform 4"/>
            <p:cNvSpPr/>
            <p:nvPr/>
          </p:nvSpPr>
          <p:spPr>
            <a:xfrm>
              <a:off x="30480" y="59182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1" y="2120900"/>
                    <a:pt x="8590281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19"/>
                    <a:pt x="1822450" y="10811510"/>
                    <a:pt x="2842260" y="11203940"/>
                  </a:cubicBezTo>
                  <a:cubicBezTo>
                    <a:pt x="5585460" y="12259310"/>
                    <a:pt x="8953500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solidFill>
              <a:srgbClr val="92955D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1694358" y="-2458381"/>
            <a:ext cx="7345427" cy="7345427"/>
            <a:chOff x="0" y="0"/>
            <a:chExt cx="12700000" cy="12700000"/>
          </a:xfrm>
        </p:grpSpPr>
        <p:sp>
          <p:nvSpPr>
            <p:cNvPr id="6" name="Freeform 6"/>
            <p:cNvSpPr/>
            <p:nvPr/>
          </p:nvSpPr>
          <p:spPr>
            <a:xfrm>
              <a:off x="-11430" y="857250"/>
              <a:ext cx="13009880" cy="11644630"/>
            </a:xfrm>
            <a:custGeom>
              <a:avLst/>
              <a:gdLst/>
              <a:ahLst/>
              <a:cxnLst/>
              <a:rect l="l" t="t" r="r" b="b"/>
              <a:pathLst>
                <a:path w="13009880" h="11644630">
                  <a:moveTo>
                    <a:pt x="10152380" y="938530"/>
                  </a:moveTo>
                  <a:cubicBezTo>
                    <a:pt x="8962390" y="189230"/>
                    <a:pt x="8643620" y="154940"/>
                    <a:pt x="7245350" y="0"/>
                  </a:cubicBezTo>
                  <a:cubicBezTo>
                    <a:pt x="4039870" y="38100"/>
                    <a:pt x="1441450" y="1889760"/>
                    <a:pt x="435610" y="4933950"/>
                  </a:cubicBezTo>
                  <a:cubicBezTo>
                    <a:pt x="91440" y="5975350"/>
                    <a:pt x="0" y="7139940"/>
                    <a:pt x="403860" y="8159750"/>
                  </a:cubicBezTo>
                  <a:cubicBezTo>
                    <a:pt x="934720" y="9499600"/>
                    <a:pt x="2254250" y="10407650"/>
                    <a:pt x="3648710" y="10773410"/>
                  </a:cubicBezTo>
                  <a:cubicBezTo>
                    <a:pt x="5043170" y="11140440"/>
                    <a:pt x="6578600" y="11644630"/>
                    <a:pt x="8008619" y="11470640"/>
                  </a:cubicBezTo>
                  <a:cubicBezTo>
                    <a:pt x="9123679" y="11334750"/>
                    <a:pt x="10237469" y="10519410"/>
                    <a:pt x="11071860" y="9767570"/>
                  </a:cubicBezTo>
                  <a:cubicBezTo>
                    <a:pt x="11625579" y="9268460"/>
                    <a:pt x="11971019" y="8576310"/>
                    <a:pt x="12202160" y="7867650"/>
                  </a:cubicBezTo>
                  <a:cubicBezTo>
                    <a:pt x="13009880" y="5401310"/>
                    <a:pt x="12348210" y="2322830"/>
                    <a:pt x="10152380" y="938530"/>
                  </a:cubicBezTo>
                  <a:close/>
                </a:path>
              </a:pathLst>
            </a:custGeom>
            <a:blipFill>
              <a:blip r:embed="rId4"/>
              <a:stretch>
                <a:fillRect t="-21858" b="-21858"/>
              </a:stretch>
            </a:blip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6228583" y="3602423"/>
            <a:ext cx="6944952" cy="6684577"/>
            <a:chOff x="30480" y="591820"/>
            <a:chExt cx="12736830" cy="12259310"/>
          </a:xfrm>
        </p:grpSpPr>
        <p:sp>
          <p:nvSpPr>
            <p:cNvPr id="8" name="Freeform 8"/>
            <p:cNvSpPr/>
            <p:nvPr/>
          </p:nvSpPr>
          <p:spPr>
            <a:xfrm>
              <a:off x="30480" y="59182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1" y="2120900"/>
                    <a:pt x="8590281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19"/>
                    <a:pt x="1822450" y="10811510"/>
                    <a:pt x="2842260" y="11203940"/>
                  </a:cubicBezTo>
                  <a:cubicBezTo>
                    <a:pt x="5585460" y="12259310"/>
                    <a:pt x="8953500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blipFill>
              <a:blip r:embed="rId5"/>
              <a:stretch>
                <a:fillRect l="-32065" t="-5134" r="-31578" b="5134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763332" y="557375"/>
            <a:ext cx="5040948" cy="4824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527"/>
              </a:lnSpc>
            </a:pPr>
            <a:r>
              <a:rPr lang="en-US" sz="11599">
                <a:solidFill>
                  <a:srgbClr val="FFF5E1"/>
                </a:solidFill>
                <a:ea typeface="芫荽"/>
              </a:rPr>
              <a:t>海岸林植物</a:t>
            </a:r>
          </a:p>
          <a:p>
            <a:pPr>
              <a:lnSpc>
                <a:spcPts val="12527"/>
              </a:lnSpc>
            </a:pPr>
            <a:endParaRPr lang="en-US" sz="11599">
              <a:solidFill>
                <a:srgbClr val="FFF5E1"/>
              </a:solidFill>
              <a:ea typeface="芫荽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348734" y="4510837"/>
            <a:ext cx="5870145" cy="5847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84"/>
              </a:lnSpc>
              <a:spcBef>
                <a:spcPct val="0"/>
              </a:spcBef>
            </a:pPr>
            <a:r>
              <a:rPr lang="en-US" sz="4596" spc="96" dirty="0" err="1" smtClean="0">
                <a:solidFill>
                  <a:srgbClr val="8E5A3E"/>
                </a:solidFill>
                <a:ea typeface="More Sugar"/>
              </a:rPr>
              <a:t>葉退化成</a:t>
            </a:r>
            <a:r>
              <a:rPr lang="zh-TW" altLang="en-US" sz="4596" spc="96" dirty="0" smtClean="0">
                <a:solidFill>
                  <a:srgbClr val="8E5A3E"/>
                </a:solidFill>
                <a:ea typeface="More Sugar"/>
              </a:rPr>
              <a:t>鞘齒</a:t>
            </a:r>
            <a:r>
              <a:rPr lang="en-US" sz="4596" spc="96" dirty="0" smtClean="0">
                <a:solidFill>
                  <a:srgbClr val="8E5A3E"/>
                </a:solidFill>
                <a:ea typeface="More Sugar"/>
              </a:rPr>
              <a:t>狀，</a:t>
            </a:r>
          </a:p>
          <a:p>
            <a:pPr algn="ctr">
              <a:lnSpc>
                <a:spcPts val="7584"/>
              </a:lnSpc>
              <a:spcBef>
                <a:spcPct val="0"/>
              </a:spcBef>
            </a:pPr>
            <a:r>
              <a:rPr lang="en-US" sz="4596" spc="96" dirty="0" err="1" smtClean="0">
                <a:solidFill>
                  <a:srgbClr val="8E5A3E"/>
                </a:solidFill>
                <a:ea typeface="More Sugar"/>
              </a:rPr>
              <a:t>綠色線狀物是小枝</a:t>
            </a:r>
            <a:r>
              <a:rPr lang="en-US" sz="4596" spc="96" dirty="0" err="1">
                <a:solidFill>
                  <a:srgbClr val="8E5A3E"/>
                </a:solidFill>
                <a:ea typeface="More Sugar"/>
              </a:rPr>
              <a:t>，葉子很小，躲藏在綠色小枝節上，要一節節拉開，才看得到喔</a:t>
            </a:r>
            <a:r>
              <a:rPr lang="en-US" sz="4596" spc="96" dirty="0">
                <a:solidFill>
                  <a:srgbClr val="8E5A3E"/>
                </a:solidFill>
                <a:ea typeface="More Sugar"/>
              </a:rPr>
              <a:t>！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473350" y="1509230"/>
            <a:ext cx="3641266" cy="1141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883"/>
              </a:lnSpc>
            </a:pPr>
            <a:r>
              <a:rPr lang="en-US" sz="6600" dirty="0" err="1">
                <a:solidFill>
                  <a:srgbClr val="8E5A3E"/>
                </a:solidFill>
                <a:ea typeface="芫荽"/>
              </a:rPr>
              <a:t>木麻黃</a:t>
            </a:r>
            <a:endParaRPr lang="en-US" sz="6600" dirty="0">
              <a:solidFill>
                <a:srgbClr val="8E5A3E"/>
              </a:solidFill>
              <a:ea typeface="芫荽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2880557" y="4719637"/>
            <a:ext cx="4973029" cy="762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499">
                <a:solidFill>
                  <a:srgbClr val="A36E48"/>
                </a:solidFill>
                <a:ea typeface="Noto Sans T Chinese"/>
              </a:rPr>
              <a:t>毬果狀的果實</a:t>
            </a:r>
          </a:p>
        </p:txBody>
      </p: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13335724" y="5481638"/>
            <a:ext cx="4062695" cy="4062695"/>
            <a:chOff x="0" y="0"/>
            <a:chExt cx="12700000" cy="12700000"/>
          </a:xfrm>
        </p:grpSpPr>
        <p:sp>
          <p:nvSpPr>
            <p:cNvPr id="14" name="Freeform 14"/>
            <p:cNvSpPr/>
            <p:nvPr/>
          </p:nvSpPr>
          <p:spPr>
            <a:xfrm>
              <a:off x="-11430" y="857250"/>
              <a:ext cx="13009880" cy="11644630"/>
            </a:xfrm>
            <a:custGeom>
              <a:avLst/>
              <a:gdLst/>
              <a:ahLst/>
              <a:cxnLst/>
              <a:rect l="l" t="t" r="r" b="b"/>
              <a:pathLst>
                <a:path w="13009880" h="11644630">
                  <a:moveTo>
                    <a:pt x="10152380" y="938530"/>
                  </a:moveTo>
                  <a:cubicBezTo>
                    <a:pt x="8962390" y="189230"/>
                    <a:pt x="8643620" y="154940"/>
                    <a:pt x="7245350" y="0"/>
                  </a:cubicBezTo>
                  <a:cubicBezTo>
                    <a:pt x="4039870" y="38100"/>
                    <a:pt x="1441450" y="1889760"/>
                    <a:pt x="435610" y="4933950"/>
                  </a:cubicBezTo>
                  <a:cubicBezTo>
                    <a:pt x="91440" y="5975350"/>
                    <a:pt x="0" y="7139940"/>
                    <a:pt x="403860" y="8159750"/>
                  </a:cubicBezTo>
                  <a:cubicBezTo>
                    <a:pt x="934720" y="9499600"/>
                    <a:pt x="2254250" y="10407650"/>
                    <a:pt x="3648710" y="10773410"/>
                  </a:cubicBezTo>
                  <a:cubicBezTo>
                    <a:pt x="5043170" y="11140440"/>
                    <a:pt x="6578600" y="11644630"/>
                    <a:pt x="8008619" y="11470640"/>
                  </a:cubicBezTo>
                  <a:cubicBezTo>
                    <a:pt x="9123679" y="11334750"/>
                    <a:pt x="10237469" y="10519410"/>
                    <a:pt x="11071860" y="9767570"/>
                  </a:cubicBezTo>
                  <a:cubicBezTo>
                    <a:pt x="11625579" y="9268460"/>
                    <a:pt x="11971019" y="8576310"/>
                    <a:pt x="12202160" y="7867650"/>
                  </a:cubicBezTo>
                  <a:cubicBezTo>
                    <a:pt x="13009880" y="5401310"/>
                    <a:pt x="12348210" y="2322830"/>
                    <a:pt x="10152380" y="938530"/>
                  </a:cubicBezTo>
                  <a:close/>
                </a:path>
              </a:pathLst>
            </a:custGeom>
            <a:blipFill>
              <a:blip r:embed="rId6"/>
              <a:stretch>
                <a:fillRect t="-21858" b="-21858"/>
              </a:stretch>
            </a:blipFill>
          </p:spPr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204284" y="-2218249"/>
            <a:ext cx="7699511" cy="7410846"/>
            <a:chOff x="30480" y="591820"/>
            <a:chExt cx="12736830" cy="12259310"/>
          </a:xfrm>
        </p:grpSpPr>
        <p:sp>
          <p:nvSpPr>
            <p:cNvPr id="3" name="Freeform 3"/>
            <p:cNvSpPr/>
            <p:nvPr/>
          </p:nvSpPr>
          <p:spPr>
            <a:xfrm>
              <a:off x="30480" y="59182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1" y="2120900"/>
                    <a:pt x="8590281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19"/>
                    <a:pt x="1822450" y="10811510"/>
                    <a:pt x="2842260" y="11203940"/>
                  </a:cubicBezTo>
                  <a:cubicBezTo>
                    <a:pt x="5585460" y="12259310"/>
                    <a:pt x="8953500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solidFill>
              <a:srgbClr val="92955D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1860442" y="-763353"/>
            <a:ext cx="6227528" cy="5994050"/>
            <a:chOff x="30480" y="591820"/>
            <a:chExt cx="12736830" cy="12259310"/>
          </a:xfrm>
        </p:grpSpPr>
        <p:sp>
          <p:nvSpPr>
            <p:cNvPr id="5" name="Freeform 5"/>
            <p:cNvSpPr/>
            <p:nvPr/>
          </p:nvSpPr>
          <p:spPr>
            <a:xfrm>
              <a:off x="30480" y="59182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1" y="2120900"/>
                    <a:pt x="8590281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19"/>
                    <a:pt x="1822450" y="10811510"/>
                    <a:pt x="2842260" y="11203940"/>
                  </a:cubicBezTo>
                  <a:cubicBezTo>
                    <a:pt x="5585460" y="12259310"/>
                    <a:pt x="8953500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blipFill>
              <a:blip r:embed="rId2"/>
              <a:stretch>
                <a:fillRect l="-11634" t="-5134" r="-11147" b="5134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763332" y="557375"/>
            <a:ext cx="5040948" cy="4824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527"/>
              </a:lnSpc>
            </a:pPr>
            <a:r>
              <a:rPr lang="en-US" sz="11599">
                <a:solidFill>
                  <a:srgbClr val="FFF5E1"/>
                </a:solidFill>
                <a:ea typeface="芫荽"/>
              </a:rPr>
              <a:t>海岸林植物</a:t>
            </a:r>
          </a:p>
          <a:p>
            <a:pPr>
              <a:lnSpc>
                <a:spcPts val="12527"/>
              </a:lnSpc>
            </a:pPr>
            <a:endParaRPr lang="en-US" sz="11599">
              <a:solidFill>
                <a:srgbClr val="FFF5E1"/>
              </a:solidFill>
              <a:ea typeface="芫荽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63332" y="5143500"/>
            <a:ext cx="6990092" cy="4724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99"/>
              </a:lnSpc>
            </a:pPr>
            <a:r>
              <a:rPr lang="en-US" sz="4499" dirty="0">
                <a:solidFill>
                  <a:srgbClr val="8E5A3E"/>
                </a:solidFill>
                <a:latin typeface="Cre Happiness"/>
              </a:rPr>
              <a:t>1.耐風耐貧瘠，可種植於鹽鹼地，對乾旱有忍受力。</a:t>
            </a:r>
          </a:p>
          <a:p>
            <a:pPr>
              <a:lnSpc>
                <a:spcPts val="6299"/>
              </a:lnSpc>
            </a:pPr>
            <a:r>
              <a:rPr lang="en-US" sz="4499" dirty="0">
                <a:solidFill>
                  <a:srgbClr val="8E5A3E"/>
                </a:solidFill>
                <a:latin typeface="Cre Happiness"/>
              </a:rPr>
              <a:t>2.栽培土壤不拘，不用施肥就能旺盛生長。</a:t>
            </a:r>
          </a:p>
          <a:p>
            <a:pPr>
              <a:lnSpc>
                <a:spcPts val="6299"/>
              </a:lnSpc>
            </a:pPr>
            <a:r>
              <a:rPr lang="en-US" sz="4499" dirty="0">
                <a:solidFill>
                  <a:srgbClr val="8E5A3E"/>
                </a:solidFill>
                <a:latin typeface="Cre Happiness"/>
              </a:rPr>
              <a:t>3.直接取枝扦插於地上生長。</a:t>
            </a:r>
          </a:p>
          <a:p>
            <a:pPr>
              <a:lnSpc>
                <a:spcPts val="6299"/>
              </a:lnSpc>
            </a:pPr>
            <a:r>
              <a:rPr lang="en-US" sz="4499" dirty="0">
                <a:solidFill>
                  <a:srgbClr val="8E5A3E"/>
                </a:solidFill>
                <a:latin typeface="Cre Happiness"/>
              </a:rPr>
              <a:t>4.枝葉味道是苦的。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239000" y="1487174"/>
            <a:ext cx="3733800" cy="9361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6600" dirty="0" err="1">
                <a:solidFill>
                  <a:srgbClr val="000000"/>
                </a:solidFill>
                <a:ea typeface="Noto Sans T Chinese Bold"/>
              </a:rPr>
              <a:t>苦林盤</a:t>
            </a:r>
            <a:endParaRPr lang="en-US" sz="6600" dirty="0">
              <a:solidFill>
                <a:srgbClr val="000000"/>
              </a:solidFill>
              <a:ea typeface="Noto Sans T Chinese Bold"/>
            </a:endParaRPr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7684615" y="3848100"/>
            <a:ext cx="7289591" cy="7016295"/>
            <a:chOff x="30480" y="591820"/>
            <a:chExt cx="12736830" cy="12259310"/>
          </a:xfrm>
        </p:grpSpPr>
        <p:sp>
          <p:nvSpPr>
            <p:cNvPr id="10" name="Freeform 10"/>
            <p:cNvSpPr/>
            <p:nvPr/>
          </p:nvSpPr>
          <p:spPr>
            <a:xfrm>
              <a:off x="30480" y="59182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1" y="2120900"/>
                    <a:pt x="8590281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19"/>
                    <a:pt x="1822450" y="10811510"/>
                    <a:pt x="2842260" y="11203940"/>
                  </a:cubicBezTo>
                  <a:cubicBezTo>
                    <a:pt x="5585460" y="12259310"/>
                    <a:pt x="8953500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blipFill>
              <a:blip r:embed="rId3"/>
              <a:stretch>
                <a:fillRect l="-11647" t="-5134" r="-11160" b="5134"/>
              </a:stretch>
            </a:blipFill>
          </p:spPr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513291" y="-1371909"/>
            <a:ext cx="7303670" cy="7029846"/>
            <a:chOff x="30480" y="591820"/>
            <a:chExt cx="12736830" cy="12259310"/>
          </a:xfrm>
        </p:grpSpPr>
        <p:sp>
          <p:nvSpPr>
            <p:cNvPr id="3" name="Freeform 3"/>
            <p:cNvSpPr/>
            <p:nvPr/>
          </p:nvSpPr>
          <p:spPr>
            <a:xfrm>
              <a:off x="30480" y="59182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1" y="2120900"/>
                    <a:pt x="8590281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19"/>
                    <a:pt x="1822450" y="10811510"/>
                    <a:pt x="2842260" y="11203940"/>
                  </a:cubicBezTo>
                  <a:cubicBezTo>
                    <a:pt x="5585460" y="12259310"/>
                    <a:pt x="8953500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solidFill>
              <a:srgbClr val="92955D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8342814" y="-349388"/>
            <a:ext cx="6897033" cy="6638454"/>
            <a:chOff x="30480" y="591820"/>
            <a:chExt cx="12736830" cy="12259310"/>
          </a:xfrm>
        </p:grpSpPr>
        <p:sp>
          <p:nvSpPr>
            <p:cNvPr id="5" name="Freeform 5"/>
            <p:cNvSpPr/>
            <p:nvPr/>
          </p:nvSpPr>
          <p:spPr>
            <a:xfrm>
              <a:off x="30480" y="59182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1" y="2120900"/>
                    <a:pt x="8590281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19"/>
                    <a:pt x="1822450" y="10811510"/>
                    <a:pt x="2842260" y="11203940"/>
                  </a:cubicBezTo>
                  <a:cubicBezTo>
                    <a:pt x="5585460" y="12259310"/>
                    <a:pt x="8953500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blipFill>
              <a:blip r:embed="rId2"/>
              <a:stretch>
                <a:fillRect l="-243" t="-27530" r="243" b="-17261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1977968" y="4413997"/>
            <a:ext cx="6310032" cy="6310032"/>
            <a:chOff x="0" y="0"/>
            <a:chExt cx="12700000" cy="12700000"/>
          </a:xfrm>
        </p:grpSpPr>
        <p:sp>
          <p:nvSpPr>
            <p:cNvPr id="7" name="Freeform 7"/>
            <p:cNvSpPr/>
            <p:nvPr/>
          </p:nvSpPr>
          <p:spPr>
            <a:xfrm>
              <a:off x="-11430" y="857250"/>
              <a:ext cx="13009880" cy="11644630"/>
            </a:xfrm>
            <a:custGeom>
              <a:avLst/>
              <a:gdLst/>
              <a:ahLst/>
              <a:cxnLst/>
              <a:rect l="l" t="t" r="r" b="b"/>
              <a:pathLst>
                <a:path w="13009880" h="11644630">
                  <a:moveTo>
                    <a:pt x="10152380" y="938530"/>
                  </a:moveTo>
                  <a:cubicBezTo>
                    <a:pt x="8962390" y="189230"/>
                    <a:pt x="8643620" y="154940"/>
                    <a:pt x="7245350" y="0"/>
                  </a:cubicBezTo>
                  <a:cubicBezTo>
                    <a:pt x="4039870" y="38100"/>
                    <a:pt x="1441450" y="1889760"/>
                    <a:pt x="435610" y="4933950"/>
                  </a:cubicBezTo>
                  <a:cubicBezTo>
                    <a:pt x="91440" y="5975350"/>
                    <a:pt x="0" y="7139940"/>
                    <a:pt x="403860" y="8159750"/>
                  </a:cubicBezTo>
                  <a:cubicBezTo>
                    <a:pt x="934720" y="9499600"/>
                    <a:pt x="2254250" y="10407650"/>
                    <a:pt x="3648710" y="10773410"/>
                  </a:cubicBezTo>
                  <a:cubicBezTo>
                    <a:pt x="5043170" y="11140440"/>
                    <a:pt x="6578600" y="11644630"/>
                    <a:pt x="8008619" y="11470640"/>
                  </a:cubicBezTo>
                  <a:cubicBezTo>
                    <a:pt x="9123679" y="11334750"/>
                    <a:pt x="10237469" y="10519410"/>
                    <a:pt x="11071860" y="9767570"/>
                  </a:cubicBezTo>
                  <a:cubicBezTo>
                    <a:pt x="11625579" y="9268460"/>
                    <a:pt x="11971019" y="8576310"/>
                    <a:pt x="12202160" y="7867650"/>
                  </a:cubicBezTo>
                  <a:cubicBezTo>
                    <a:pt x="13009880" y="5401310"/>
                    <a:pt x="12348210" y="2322830"/>
                    <a:pt x="10152380" y="938530"/>
                  </a:cubicBezTo>
                  <a:close/>
                </a:path>
              </a:pathLst>
            </a:custGeom>
            <a:blipFill>
              <a:blip r:embed="rId3"/>
              <a:stretch>
                <a:fillRect t="-30803" b="-30803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763332" y="557375"/>
            <a:ext cx="5040948" cy="4824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527"/>
              </a:lnSpc>
            </a:pPr>
            <a:r>
              <a:rPr lang="en-US" sz="11599">
                <a:solidFill>
                  <a:srgbClr val="FFF5E1"/>
                </a:solidFill>
                <a:ea typeface="芫荽"/>
              </a:rPr>
              <a:t>海岸林植物</a:t>
            </a:r>
          </a:p>
          <a:p>
            <a:pPr>
              <a:lnSpc>
                <a:spcPts val="12527"/>
              </a:lnSpc>
            </a:pPr>
            <a:endParaRPr lang="en-US" sz="11599">
              <a:solidFill>
                <a:srgbClr val="FFF5E1"/>
              </a:solidFill>
              <a:ea typeface="芫荽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109681" y="5738444"/>
            <a:ext cx="9389197" cy="4539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79"/>
              </a:lnSpc>
            </a:pPr>
            <a:r>
              <a:rPr lang="en-US" sz="4199" dirty="0">
                <a:solidFill>
                  <a:srgbClr val="8E5A3E"/>
                </a:solidFill>
                <a:latin typeface="Cre Happiness"/>
              </a:rPr>
              <a:t>1.</a:t>
            </a:r>
            <a:r>
              <a:rPr lang="en-US" sz="4199" dirty="0" smtClean="0">
                <a:solidFill>
                  <a:srgbClr val="8E5A3E"/>
                </a:solidFill>
                <a:latin typeface="Cre Happiness"/>
              </a:rPr>
              <a:t>防風定</a:t>
            </a:r>
            <a:r>
              <a:rPr lang="zh-TW" altLang="en-US" sz="4199" dirty="0" smtClean="0">
                <a:solidFill>
                  <a:srgbClr val="8E5A3E"/>
                </a:solidFill>
                <a:latin typeface="Cre Happiness"/>
              </a:rPr>
              <a:t>沙</a:t>
            </a:r>
            <a:r>
              <a:rPr lang="en-US" sz="4199" dirty="0" smtClean="0">
                <a:solidFill>
                  <a:srgbClr val="8E5A3E"/>
                </a:solidFill>
                <a:latin typeface="Cre Happiness"/>
              </a:rPr>
              <a:t>，生長在海岸林的最前線</a:t>
            </a:r>
            <a:endParaRPr lang="en-US" sz="4199" dirty="0">
              <a:solidFill>
                <a:srgbClr val="8E5A3E"/>
              </a:solidFill>
              <a:latin typeface="Cre Happiness"/>
            </a:endParaRPr>
          </a:p>
          <a:p>
            <a:pPr>
              <a:lnSpc>
                <a:spcPts val="5879"/>
              </a:lnSpc>
            </a:pPr>
            <a:r>
              <a:rPr lang="en-US" sz="4199" dirty="0">
                <a:solidFill>
                  <a:srgbClr val="8E5A3E"/>
                </a:solidFill>
                <a:latin typeface="Cre Happiness"/>
              </a:rPr>
              <a:t>2.</a:t>
            </a:r>
            <a:r>
              <a:rPr lang="en-US" sz="4199" dirty="0" smtClean="0">
                <a:solidFill>
                  <a:srgbClr val="8E5A3E"/>
                </a:solidFill>
                <a:latin typeface="Cre Happiness"/>
              </a:rPr>
              <a:t>樹幹粗糙有瘤狀突起</a:t>
            </a:r>
            <a:endParaRPr lang="en-US" sz="4199" dirty="0">
              <a:solidFill>
                <a:srgbClr val="8E5A3E"/>
              </a:solidFill>
              <a:latin typeface="Cre Happiness"/>
            </a:endParaRPr>
          </a:p>
          <a:p>
            <a:pPr>
              <a:lnSpc>
                <a:spcPts val="5879"/>
              </a:lnSpc>
            </a:pPr>
            <a:r>
              <a:rPr lang="en-US" sz="4199" dirty="0" err="1">
                <a:solidFill>
                  <a:srgbClr val="8E5A3E"/>
                </a:solidFill>
                <a:latin typeface="Cre Happiness"/>
              </a:rPr>
              <a:t>3.果實是由數十枚小核果聚集而成的聚合果，乍看像是樹上長出來的鳳梨</a:t>
            </a:r>
            <a:r>
              <a:rPr lang="en-US" sz="4199" dirty="0">
                <a:solidFill>
                  <a:srgbClr val="8E5A3E"/>
                </a:solidFill>
                <a:latin typeface="Cre Happiness"/>
              </a:rPr>
              <a:t> </a:t>
            </a:r>
          </a:p>
          <a:p>
            <a:pPr>
              <a:lnSpc>
                <a:spcPts val="5879"/>
              </a:lnSpc>
            </a:pPr>
            <a:r>
              <a:rPr lang="en-US" sz="4199" dirty="0" err="1">
                <a:solidFill>
                  <a:srgbClr val="8E5A3E"/>
                </a:solidFill>
                <a:latin typeface="Cre Happiness"/>
              </a:rPr>
              <a:t>4.果實可漂浮在水面上</a:t>
            </a:r>
            <a:endParaRPr lang="en-US" sz="4199" dirty="0">
              <a:solidFill>
                <a:srgbClr val="8E5A3E"/>
              </a:solidFill>
              <a:latin typeface="Cre Happiness"/>
            </a:endParaRPr>
          </a:p>
          <a:p>
            <a:pPr>
              <a:lnSpc>
                <a:spcPts val="5879"/>
              </a:lnSpc>
            </a:pPr>
            <a:endParaRPr lang="en-US" sz="4199" dirty="0">
              <a:solidFill>
                <a:srgbClr val="8E5A3E"/>
              </a:solidFill>
              <a:latin typeface="Cre Happines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6172200" y="1128968"/>
            <a:ext cx="3224954" cy="936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6600" dirty="0" err="1">
                <a:solidFill>
                  <a:srgbClr val="000000"/>
                </a:solidFill>
                <a:ea typeface="Noto Sans T Chinese"/>
              </a:rPr>
              <a:t>林投</a:t>
            </a:r>
            <a:endParaRPr lang="en-US" sz="6600" dirty="0">
              <a:solidFill>
                <a:srgbClr val="000000"/>
              </a:solidFill>
              <a:ea typeface="Noto Sans T Chinese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268183" y="-1160226"/>
            <a:ext cx="6494967" cy="6251462"/>
            <a:chOff x="30480" y="591820"/>
            <a:chExt cx="12736830" cy="12259310"/>
          </a:xfrm>
        </p:grpSpPr>
        <p:sp>
          <p:nvSpPr>
            <p:cNvPr id="3" name="Freeform 3"/>
            <p:cNvSpPr/>
            <p:nvPr/>
          </p:nvSpPr>
          <p:spPr>
            <a:xfrm>
              <a:off x="30480" y="59182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1" y="2120900"/>
                    <a:pt x="8590281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19"/>
                    <a:pt x="1822450" y="10811510"/>
                    <a:pt x="2842260" y="11203940"/>
                  </a:cubicBezTo>
                  <a:cubicBezTo>
                    <a:pt x="5585460" y="12259310"/>
                    <a:pt x="8953500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solidFill>
              <a:srgbClr val="92955D"/>
            </a:solidFill>
            <a:ln w="12700">
              <a:solidFill>
                <a:srgbClr val="000000"/>
              </a:solidFill>
            </a:ln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906454">
            <a:off x="612875" y="2981582"/>
            <a:ext cx="6886005" cy="10634757"/>
          </a:xfrm>
          <a:prstGeom prst="rect">
            <a:avLst/>
          </a:prstGeom>
        </p:spPr>
      </p:pic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0599659" y="-518442"/>
            <a:ext cx="8292181" cy="7981296"/>
            <a:chOff x="30480" y="591820"/>
            <a:chExt cx="12736830" cy="12259310"/>
          </a:xfrm>
        </p:grpSpPr>
        <p:sp>
          <p:nvSpPr>
            <p:cNvPr id="6" name="Freeform 6"/>
            <p:cNvSpPr/>
            <p:nvPr/>
          </p:nvSpPr>
          <p:spPr>
            <a:xfrm>
              <a:off x="30480" y="59182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1" y="2120900"/>
                    <a:pt x="8590281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19"/>
                    <a:pt x="1822450" y="10811510"/>
                    <a:pt x="2842260" y="11203940"/>
                  </a:cubicBezTo>
                  <a:cubicBezTo>
                    <a:pt x="5585460" y="12259310"/>
                    <a:pt x="8953500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blipFill>
              <a:blip r:embed="rId4"/>
              <a:stretch>
                <a:fillRect l="-11647" t="-5134" r="-11160" b="5134"/>
              </a:stretch>
            </a:blip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-347933" y="3182004"/>
            <a:ext cx="10787333" cy="6536518"/>
            <a:chOff x="0" y="0"/>
            <a:chExt cx="6922770" cy="4194810"/>
          </a:xfrm>
        </p:grpSpPr>
        <p:sp>
          <p:nvSpPr>
            <p:cNvPr id="8" name="Freeform 8"/>
            <p:cNvSpPr/>
            <p:nvPr/>
          </p:nvSpPr>
          <p:spPr>
            <a:xfrm>
              <a:off x="-138430" y="-199390"/>
              <a:ext cx="7198360" cy="4594860"/>
            </a:xfrm>
            <a:custGeom>
              <a:avLst/>
              <a:gdLst/>
              <a:ahLst/>
              <a:cxnLst/>
              <a:rect l="l" t="t" r="r" b="b"/>
              <a:pathLst>
                <a:path w="7198360" h="4594860">
                  <a:moveTo>
                    <a:pt x="3332480" y="248920"/>
                  </a:moveTo>
                  <a:cubicBezTo>
                    <a:pt x="5238750" y="0"/>
                    <a:pt x="6902450" y="715010"/>
                    <a:pt x="7051040" y="1846580"/>
                  </a:cubicBezTo>
                  <a:cubicBezTo>
                    <a:pt x="7198360" y="2978150"/>
                    <a:pt x="5773420" y="4097020"/>
                    <a:pt x="3868420" y="4345940"/>
                  </a:cubicBezTo>
                  <a:cubicBezTo>
                    <a:pt x="1963420" y="4594860"/>
                    <a:pt x="297180" y="3878580"/>
                    <a:pt x="148590" y="2748280"/>
                  </a:cubicBezTo>
                  <a:cubicBezTo>
                    <a:pt x="0" y="1617980"/>
                    <a:pt x="1426210" y="497840"/>
                    <a:pt x="3332480" y="248920"/>
                  </a:cubicBezTo>
                  <a:close/>
                </a:path>
              </a:pathLst>
            </a:custGeom>
            <a:blipFill>
              <a:blip r:embed="rId5"/>
              <a:stretch>
                <a:fillRect t="-11864" b="-11864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763332" y="557375"/>
            <a:ext cx="5040948" cy="4824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527"/>
              </a:lnSpc>
            </a:pPr>
            <a:r>
              <a:rPr lang="en-US" sz="11599">
                <a:solidFill>
                  <a:srgbClr val="FFF5E1"/>
                </a:solidFill>
                <a:ea typeface="芫荽"/>
              </a:rPr>
              <a:t>紅樹林植物</a:t>
            </a:r>
          </a:p>
          <a:p>
            <a:pPr>
              <a:lnSpc>
                <a:spcPts val="12527"/>
              </a:lnSpc>
            </a:pPr>
            <a:endParaRPr lang="en-US" sz="11599">
              <a:solidFill>
                <a:srgbClr val="FFF5E1"/>
              </a:solidFill>
              <a:ea typeface="芫荽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9076278" y="8155293"/>
            <a:ext cx="9197208" cy="896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000000"/>
                </a:solidFill>
                <a:ea typeface="芫荽"/>
              </a:rPr>
              <a:t>代表性植物：水筆仔、海茄苳</a:t>
            </a:r>
            <a:endParaRPr lang="en-US" sz="5199" dirty="0">
              <a:solidFill>
                <a:srgbClr val="000000"/>
              </a:solidFill>
              <a:ea typeface="芫荽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35589" y="-1016422"/>
            <a:ext cx="6082214" cy="5854184"/>
            <a:chOff x="30480" y="591820"/>
            <a:chExt cx="12736830" cy="12259310"/>
          </a:xfrm>
        </p:grpSpPr>
        <p:sp>
          <p:nvSpPr>
            <p:cNvPr id="3" name="Freeform 3"/>
            <p:cNvSpPr/>
            <p:nvPr/>
          </p:nvSpPr>
          <p:spPr>
            <a:xfrm>
              <a:off x="30480" y="59182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1" y="2120900"/>
                    <a:pt x="8590281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19"/>
                    <a:pt x="1822450" y="10811510"/>
                    <a:pt x="2842260" y="11203940"/>
                  </a:cubicBezTo>
                  <a:cubicBezTo>
                    <a:pt x="5585460" y="12259310"/>
                    <a:pt x="8953500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solidFill>
              <a:srgbClr val="92955D"/>
            </a:solidFill>
            <a:ln w="12700">
              <a:solidFill>
                <a:srgbClr val="000000"/>
              </a:solidFill>
            </a:ln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906454">
            <a:off x="612875" y="2981582"/>
            <a:ext cx="6886005" cy="10634757"/>
          </a:xfrm>
          <a:prstGeom prst="rect">
            <a:avLst/>
          </a:prstGeom>
        </p:spPr>
      </p:pic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0100371" y="234114"/>
            <a:ext cx="5376993" cy="5175403"/>
            <a:chOff x="30480" y="591820"/>
            <a:chExt cx="12736830" cy="12259310"/>
          </a:xfrm>
        </p:grpSpPr>
        <p:sp>
          <p:nvSpPr>
            <p:cNvPr id="6" name="Freeform 6"/>
            <p:cNvSpPr/>
            <p:nvPr/>
          </p:nvSpPr>
          <p:spPr>
            <a:xfrm>
              <a:off x="30480" y="59182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1" y="2120900"/>
                    <a:pt x="8590281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19"/>
                    <a:pt x="1822450" y="10811510"/>
                    <a:pt x="2842260" y="11203940"/>
                  </a:cubicBezTo>
                  <a:cubicBezTo>
                    <a:pt x="5585460" y="12259310"/>
                    <a:pt x="8953500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blipFill>
              <a:blip r:embed="rId4"/>
              <a:stretch>
                <a:fillRect l="-243" t="-27546" r="243" b="-17278"/>
              </a:stretch>
            </a:blip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0242286" y="4887046"/>
            <a:ext cx="8911640" cy="5399954"/>
            <a:chOff x="0" y="0"/>
            <a:chExt cx="6922770" cy="4194810"/>
          </a:xfrm>
        </p:grpSpPr>
        <p:sp>
          <p:nvSpPr>
            <p:cNvPr id="8" name="Freeform 8"/>
            <p:cNvSpPr/>
            <p:nvPr/>
          </p:nvSpPr>
          <p:spPr>
            <a:xfrm>
              <a:off x="-138430" y="-199390"/>
              <a:ext cx="7198360" cy="4594860"/>
            </a:xfrm>
            <a:custGeom>
              <a:avLst/>
              <a:gdLst/>
              <a:ahLst/>
              <a:cxnLst/>
              <a:rect l="l" t="t" r="r" b="b"/>
              <a:pathLst>
                <a:path w="7198360" h="4594860">
                  <a:moveTo>
                    <a:pt x="3332480" y="248920"/>
                  </a:moveTo>
                  <a:cubicBezTo>
                    <a:pt x="5238750" y="0"/>
                    <a:pt x="6902450" y="715010"/>
                    <a:pt x="7051040" y="1846580"/>
                  </a:cubicBezTo>
                  <a:cubicBezTo>
                    <a:pt x="7198360" y="2978150"/>
                    <a:pt x="5773420" y="4097020"/>
                    <a:pt x="3868420" y="4345940"/>
                  </a:cubicBezTo>
                  <a:cubicBezTo>
                    <a:pt x="1963420" y="4594860"/>
                    <a:pt x="297180" y="3878580"/>
                    <a:pt x="148590" y="2748280"/>
                  </a:cubicBezTo>
                  <a:cubicBezTo>
                    <a:pt x="0" y="1617980"/>
                    <a:pt x="1426210" y="497840"/>
                    <a:pt x="3332480" y="248920"/>
                  </a:cubicBezTo>
                  <a:close/>
                </a:path>
              </a:pathLst>
            </a:custGeom>
            <a:blipFill>
              <a:blip r:embed="rId5"/>
              <a:stretch>
                <a:fillRect t="-60030" b="-60030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303913" y="3835613"/>
            <a:ext cx="9478954" cy="62409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90"/>
              </a:lnSpc>
            </a:pPr>
            <a:r>
              <a:rPr lang="en-US" sz="4297" spc="90" dirty="0">
                <a:solidFill>
                  <a:srgbClr val="A06843"/>
                </a:solidFill>
                <a:latin typeface="More Sugar"/>
              </a:rPr>
              <a:t> </a:t>
            </a:r>
          </a:p>
          <a:p>
            <a:pPr marL="927829" lvl="1" indent="-463915">
              <a:lnSpc>
                <a:spcPts val="7090"/>
              </a:lnSpc>
              <a:buFont typeface="Arial"/>
              <a:buChar char="•"/>
            </a:pPr>
            <a:r>
              <a:rPr lang="en-US" sz="4297" spc="90" dirty="0" err="1">
                <a:solidFill>
                  <a:srgbClr val="A06843"/>
                </a:solidFill>
                <a:ea typeface="More Sugar"/>
              </a:rPr>
              <a:t>樹皮含大量單寧，可提煉紅色染料</a:t>
            </a:r>
            <a:endParaRPr lang="en-US" sz="4297" spc="90" dirty="0">
              <a:solidFill>
                <a:srgbClr val="A06843"/>
              </a:solidFill>
              <a:ea typeface="More Sugar"/>
            </a:endParaRPr>
          </a:p>
          <a:p>
            <a:pPr marL="927829" lvl="1" indent="-463915">
              <a:lnSpc>
                <a:spcPts val="7090"/>
              </a:lnSpc>
              <a:buFont typeface="Arial"/>
              <a:buChar char="•"/>
            </a:pPr>
            <a:r>
              <a:rPr lang="en-US" sz="4297" spc="90" dirty="0">
                <a:solidFill>
                  <a:srgbClr val="A06843"/>
                </a:solidFill>
                <a:ea typeface="More Sugar"/>
              </a:rPr>
              <a:t>胎生，果實未脫離樹體即發芽長出胚軸，並抽長形成筆狀之</a:t>
            </a:r>
            <a:r>
              <a:rPr lang="en-US" sz="4297" b="1" spc="90" dirty="0">
                <a:solidFill>
                  <a:srgbClr val="A06843"/>
                </a:solidFill>
                <a:ea typeface="More Sugar"/>
              </a:rPr>
              <a:t>胎生苗</a:t>
            </a:r>
            <a:r>
              <a:rPr lang="en-US" sz="4297" spc="90" dirty="0">
                <a:solidFill>
                  <a:srgbClr val="A06843"/>
                </a:solidFill>
                <a:ea typeface="More Sugar"/>
              </a:rPr>
              <a:t>，長可達20公分</a:t>
            </a:r>
          </a:p>
          <a:p>
            <a:pPr marL="927829" lvl="1" indent="-463915">
              <a:lnSpc>
                <a:spcPts val="7090"/>
              </a:lnSpc>
              <a:buFont typeface="Arial"/>
              <a:buChar char="•"/>
            </a:pPr>
            <a:r>
              <a:rPr lang="en-US" sz="4297" spc="90" dirty="0" err="1">
                <a:solidFill>
                  <a:srgbClr val="A06843"/>
                </a:solidFill>
                <a:ea typeface="More Sugar"/>
              </a:rPr>
              <a:t>表皮具</a:t>
            </a:r>
            <a:r>
              <a:rPr lang="en-US" sz="4297" b="1" spc="90" dirty="0" err="1">
                <a:solidFill>
                  <a:srgbClr val="A06843"/>
                </a:solidFill>
                <a:ea typeface="More Sugar"/>
              </a:rPr>
              <a:t>單寧酸</a:t>
            </a:r>
            <a:r>
              <a:rPr lang="en-US" sz="4297" spc="90" dirty="0" err="1">
                <a:solidFill>
                  <a:srgbClr val="A06843"/>
                </a:solidFill>
                <a:ea typeface="More Sugar"/>
              </a:rPr>
              <a:t>可防螃蟹、螺等來吃</a:t>
            </a:r>
            <a:endParaRPr lang="en-US" sz="4297" spc="90" dirty="0">
              <a:solidFill>
                <a:srgbClr val="A06843"/>
              </a:solidFill>
              <a:ea typeface="More Sugar"/>
            </a:endParaRPr>
          </a:p>
          <a:p>
            <a:pPr>
              <a:lnSpc>
                <a:spcPts val="7090"/>
              </a:lnSpc>
            </a:pPr>
            <a:endParaRPr lang="en-US" sz="4297" spc="90" dirty="0">
              <a:solidFill>
                <a:srgbClr val="A06843"/>
              </a:solidFill>
              <a:ea typeface="More Sugar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763332" y="557375"/>
            <a:ext cx="5040948" cy="4824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527"/>
              </a:lnSpc>
            </a:pPr>
            <a:r>
              <a:rPr lang="en-US" sz="11599" dirty="0" err="1">
                <a:solidFill>
                  <a:srgbClr val="FFF5E1"/>
                </a:solidFill>
                <a:ea typeface="芫荽"/>
              </a:rPr>
              <a:t>紅樹林植物</a:t>
            </a:r>
            <a:endParaRPr lang="en-US" sz="11599" dirty="0">
              <a:solidFill>
                <a:srgbClr val="FFF5E1"/>
              </a:solidFill>
              <a:ea typeface="芫荽"/>
            </a:endParaRPr>
          </a:p>
          <a:p>
            <a:pPr>
              <a:lnSpc>
                <a:spcPts val="12527"/>
              </a:lnSpc>
            </a:pPr>
            <a:endParaRPr lang="en-US" sz="11599" dirty="0">
              <a:solidFill>
                <a:srgbClr val="FFF5E1"/>
              </a:solidFill>
              <a:ea typeface="芫荽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6831115" y="613599"/>
            <a:ext cx="3269256" cy="10990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303"/>
              </a:lnSpc>
            </a:pPr>
            <a:r>
              <a:rPr lang="en-US" sz="6600" dirty="0" err="1">
                <a:solidFill>
                  <a:srgbClr val="000000"/>
                </a:solidFill>
                <a:ea typeface="芫荽"/>
              </a:rPr>
              <a:t>水筆仔</a:t>
            </a:r>
            <a:endParaRPr lang="en-US" sz="6600" dirty="0">
              <a:solidFill>
                <a:srgbClr val="000000"/>
              </a:solidFill>
              <a:ea typeface="芫荽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B3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241293" y="6445650"/>
            <a:ext cx="2521250" cy="4114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2405559" y="5561730"/>
            <a:ext cx="10564006" cy="8371975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4743597" y="-924902"/>
            <a:ext cx="4469160" cy="4469160"/>
            <a:chOff x="0" y="0"/>
            <a:chExt cx="12700000" cy="12700000"/>
          </a:xfrm>
        </p:grpSpPr>
        <p:sp>
          <p:nvSpPr>
            <p:cNvPr id="5" name="Freeform 5"/>
            <p:cNvSpPr/>
            <p:nvPr/>
          </p:nvSpPr>
          <p:spPr>
            <a:xfrm>
              <a:off x="-11430" y="857250"/>
              <a:ext cx="13009880" cy="11644630"/>
            </a:xfrm>
            <a:custGeom>
              <a:avLst/>
              <a:gdLst/>
              <a:ahLst/>
              <a:cxnLst/>
              <a:rect l="l" t="t" r="r" b="b"/>
              <a:pathLst>
                <a:path w="13009880" h="11644630">
                  <a:moveTo>
                    <a:pt x="10152380" y="938530"/>
                  </a:moveTo>
                  <a:cubicBezTo>
                    <a:pt x="8962390" y="189230"/>
                    <a:pt x="8643620" y="154940"/>
                    <a:pt x="7245350" y="0"/>
                  </a:cubicBezTo>
                  <a:cubicBezTo>
                    <a:pt x="4039870" y="38100"/>
                    <a:pt x="1441450" y="1889760"/>
                    <a:pt x="435610" y="4933950"/>
                  </a:cubicBezTo>
                  <a:cubicBezTo>
                    <a:pt x="91440" y="5975350"/>
                    <a:pt x="0" y="7139940"/>
                    <a:pt x="403860" y="8159750"/>
                  </a:cubicBezTo>
                  <a:cubicBezTo>
                    <a:pt x="934720" y="9499600"/>
                    <a:pt x="2254250" y="10407650"/>
                    <a:pt x="3648710" y="10773410"/>
                  </a:cubicBezTo>
                  <a:cubicBezTo>
                    <a:pt x="5043170" y="11140440"/>
                    <a:pt x="6578600" y="11644630"/>
                    <a:pt x="8008619" y="11470640"/>
                  </a:cubicBezTo>
                  <a:cubicBezTo>
                    <a:pt x="9123679" y="11334750"/>
                    <a:pt x="10237469" y="10519410"/>
                    <a:pt x="11071860" y="9767570"/>
                  </a:cubicBezTo>
                  <a:cubicBezTo>
                    <a:pt x="11625579" y="9268460"/>
                    <a:pt x="11971019" y="8576310"/>
                    <a:pt x="12202160" y="7867650"/>
                  </a:cubicBezTo>
                  <a:cubicBezTo>
                    <a:pt x="13009880" y="5401310"/>
                    <a:pt x="12348210" y="2322830"/>
                    <a:pt x="10152380" y="938530"/>
                  </a:cubicBezTo>
                  <a:close/>
                </a:path>
              </a:pathLst>
            </a:custGeom>
            <a:blipFill>
              <a:blip r:embed="rId6"/>
              <a:stretch>
                <a:fillRect t="-9360" b="-9360"/>
              </a:stretch>
            </a:blip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0649910" y="8839922"/>
            <a:ext cx="3823023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245471" y="4811328"/>
            <a:ext cx="2716302" cy="307360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3362806" y="5224893"/>
            <a:ext cx="3415284" cy="41148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0627523" y="4725122"/>
            <a:ext cx="2787777" cy="4114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3815350" y="3504330"/>
            <a:ext cx="2515172" cy="41148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7408835" y="5116344"/>
            <a:ext cx="2818638" cy="41148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-4384202">
            <a:off x="1014452" y="6953483"/>
            <a:ext cx="2691273" cy="411480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0" y="647700"/>
            <a:ext cx="15473218" cy="1898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6"/>
              </a:lnSpc>
            </a:pPr>
            <a:r>
              <a:rPr lang="en-US" sz="9997" spc="209">
                <a:solidFill>
                  <a:srgbClr val="FFFFFF"/>
                </a:solidFill>
                <a:ea typeface="王漢宗顏楷體"/>
              </a:rPr>
              <a:t>到海邊你會想到什麼呢？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865197" y="3401645"/>
            <a:ext cx="6586500" cy="14096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99"/>
              </a:lnSpc>
            </a:pPr>
            <a:r>
              <a:rPr lang="en-US" sz="9999">
                <a:solidFill>
                  <a:srgbClr val="A06843"/>
                </a:solidFill>
                <a:latin typeface="More Sugar"/>
              </a:rPr>
              <a:t>Answer：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25400" y="-494937"/>
            <a:ext cx="5987838" cy="5763346"/>
            <a:chOff x="30480" y="591820"/>
            <a:chExt cx="12736830" cy="12259310"/>
          </a:xfrm>
        </p:grpSpPr>
        <p:sp>
          <p:nvSpPr>
            <p:cNvPr id="3" name="Freeform 3"/>
            <p:cNvSpPr/>
            <p:nvPr/>
          </p:nvSpPr>
          <p:spPr>
            <a:xfrm>
              <a:off x="30480" y="59182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1" y="2120900"/>
                    <a:pt x="8590281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19"/>
                    <a:pt x="1822450" y="10811510"/>
                    <a:pt x="2842260" y="11203940"/>
                  </a:cubicBezTo>
                  <a:cubicBezTo>
                    <a:pt x="5585460" y="12259310"/>
                    <a:pt x="8953500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solidFill>
              <a:srgbClr val="92955D"/>
            </a:solidFill>
            <a:ln w="12700">
              <a:solidFill>
                <a:srgbClr val="000000"/>
              </a:solidFill>
            </a:ln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1906454">
            <a:off x="612875" y="2981582"/>
            <a:ext cx="6886005" cy="10634757"/>
          </a:xfrm>
          <a:prstGeom prst="rect">
            <a:avLst/>
          </a:prstGeom>
        </p:spPr>
      </p:pic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9560548" y="-1300832"/>
            <a:ext cx="7017845" cy="6754737"/>
            <a:chOff x="30480" y="591820"/>
            <a:chExt cx="12736830" cy="12259310"/>
          </a:xfrm>
        </p:grpSpPr>
        <p:sp>
          <p:nvSpPr>
            <p:cNvPr id="6" name="Freeform 6"/>
            <p:cNvSpPr/>
            <p:nvPr/>
          </p:nvSpPr>
          <p:spPr>
            <a:xfrm>
              <a:off x="30480" y="59182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1" y="2120900"/>
                    <a:pt x="8590281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19"/>
                    <a:pt x="1822450" y="10811510"/>
                    <a:pt x="2842260" y="11203940"/>
                  </a:cubicBezTo>
                  <a:cubicBezTo>
                    <a:pt x="5585460" y="12259310"/>
                    <a:pt x="8953500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blipFill>
              <a:blip r:embed="rId5"/>
              <a:stretch>
                <a:fillRect l="-11725" t="-5134" r="-11238" b="5134"/>
              </a:stretch>
            </a:blip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9782867" y="4608664"/>
            <a:ext cx="9371059" cy="5678336"/>
            <a:chOff x="0" y="0"/>
            <a:chExt cx="6922770" cy="4194810"/>
          </a:xfrm>
        </p:grpSpPr>
        <p:sp>
          <p:nvSpPr>
            <p:cNvPr id="8" name="Freeform 8"/>
            <p:cNvSpPr/>
            <p:nvPr/>
          </p:nvSpPr>
          <p:spPr>
            <a:xfrm>
              <a:off x="-138430" y="-199390"/>
              <a:ext cx="7198360" cy="4594860"/>
            </a:xfrm>
            <a:custGeom>
              <a:avLst/>
              <a:gdLst/>
              <a:ahLst/>
              <a:cxnLst/>
              <a:rect l="l" t="t" r="r" b="b"/>
              <a:pathLst>
                <a:path w="7198360" h="4594860">
                  <a:moveTo>
                    <a:pt x="3332480" y="248920"/>
                  </a:moveTo>
                  <a:cubicBezTo>
                    <a:pt x="5238750" y="0"/>
                    <a:pt x="6902450" y="715010"/>
                    <a:pt x="7051040" y="1846580"/>
                  </a:cubicBezTo>
                  <a:cubicBezTo>
                    <a:pt x="7198360" y="2978150"/>
                    <a:pt x="5773420" y="4097020"/>
                    <a:pt x="3868420" y="4345940"/>
                  </a:cubicBezTo>
                  <a:cubicBezTo>
                    <a:pt x="1963420" y="4594860"/>
                    <a:pt x="297180" y="3878580"/>
                    <a:pt x="148590" y="2748280"/>
                  </a:cubicBezTo>
                  <a:cubicBezTo>
                    <a:pt x="0" y="1617980"/>
                    <a:pt x="1426210" y="497840"/>
                    <a:pt x="3332480" y="248920"/>
                  </a:cubicBezTo>
                  <a:close/>
                </a:path>
              </a:pathLst>
            </a:custGeom>
            <a:blipFill>
              <a:blip r:embed="rId6"/>
              <a:stretch>
                <a:fillRect t="-11864" b="-11864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366439" y="3978511"/>
            <a:ext cx="9478954" cy="6373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90"/>
              </a:lnSpc>
            </a:pPr>
            <a:r>
              <a:rPr lang="en-US" sz="4297" spc="90" dirty="0">
                <a:solidFill>
                  <a:srgbClr val="A06843"/>
                </a:solidFill>
                <a:latin typeface="More Sugar"/>
              </a:rPr>
              <a:t> </a:t>
            </a:r>
          </a:p>
          <a:p>
            <a:pPr marL="927829" lvl="1" indent="-463915">
              <a:lnSpc>
                <a:spcPts val="7090"/>
              </a:lnSpc>
              <a:buFont typeface="Arial"/>
              <a:buChar char="•"/>
            </a:pPr>
            <a:r>
              <a:rPr lang="en-US" sz="4297" spc="90" dirty="0" smtClean="0">
                <a:solidFill>
                  <a:srgbClr val="A06843"/>
                </a:solidFill>
                <a:ea typeface="More Sugar"/>
              </a:rPr>
              <a:t>葉</a:t>
            </a:r>
            <a:r>
              <a:rPr lang="zh-TW" altLang="en-US" sz="4297" spc="90" dirty="0" smtClean="0">
                <a:solidFill>
                  <a:srgbClr val="A06843"/>
                </a:solidFill>
                <a:ea typeface="More Sugar"/>
              </a:rPr>
              <a:t>被</a:t>
            </a:r>
            <a:r>
              <a:rPr lang="en-US" sz="4297" spc="90" dirty="0" smtClean="0">
                <a:solidFill>
                  <a:srgbClr val="A06843"/>
                </a:solidFill>
                <a:ea typeface="More Sugar"/>
              </a:rPr>
              <a:t>吐</a:t>
            </a:r>
            <a:r>
              <a:rPr lang="en-US" altLang="zh-TW" sz="4297" spc="90" dirty="0" smtClean="0">
                <a:solidFill>
                  <a:srgbClr val="A06843"/>
                </a:solidFill>
                <a:ea typeface="More Sugar"/>
              </a:rPr>
              <a:t>(</a:t>
            </a:r>
            <a:r>
              <a:rPr lang="zh-TW" altLang="en-US" sz="4297" spc="90" dirty="0" smtClean="0">
                <a:solidFill>
                  <a:srgbClr val="A06843"/>
                </a:solidFill>
                <a:ea typeface="More Sugar"/>
              </a:rPr>
              <a:t>泌</a:t>
            </a:r>
            <a:r>
              <a:rPr lang="en-US" altLang="zh-TW" sz="4297" spc="90" dirty="0" smtClean="0">
                <a:solidFill>
                  <a:srgbClr val="A06843"/>
                </a:solidFill>
                <a:ea typeface="More Sugar"/>
              </a:rPr>
              <a:t>)</a:t>
            </a:r>
            <a:r>
              <a:rPr lang="en-US" sz="4297" spc="90" dirty="0" err="1" smtClean="0">
                <a:solidFill>
                  <a:srgbClr val="A06843"/>
                </a:solidFill>
                <a:ea typeface="More Sugar"/>
              </a:rPr>
              <a:t>鹽</a:t>
            </a:r>
            <a:r>
              <a:rPr lang="en-US" sz="4297" spc="90" dirty="0" err="1">
                <a:solidFill>
                  <a:srgbClr val="A06843"/>
                </a:solidFill>
                <a:ea typeface="More Sugar"/>
              </a:rPr>
              <a:t>：會自行將過多的鹽分慢慢由葉面擠出蒸發到體外</a:t>
            </a:r>
            <a:endParaRPr lang="en-US" sz="4297" spc="90" dirty="0">
              <a:solidFill>
                <a:srgbClr val="A06843"/>
              </a:solidFill>
              <a:ea typeface="More Sugar"/>
            </a:endParaRPr>
          </a:p>
          <a:p>
            <a:pPr marL="927829" lvl="1" indent="-463915">
              <a:lnSpc>
                <a:spcPts val="7090"/>
              </a:lnSpc>
              <a:buFont typeface="Arial"/>
              <a:buChar char="•"/>
            </a:pPr>
            <a:r>
              <a:rPr lang="zh-TW" altLang="en-US" sz="4297" spc="90" dirty="0" smtClean="0">
                <a:solidFill>
                  <a:srgbClr val="A06843"/>
                </a:solidFill>
                <a:ea typeface="More Sugar"/>
              </a:rPr>
              <a:t>非</a:t>
            </a:r>
            <a:r>
              <a:rPr lang="en-US" sz="4297" spc="90" dirty="0" err="1" smtClean="0">
                <a:solidFill>
                  <a:srgbClr val="A06843"/>
                </a:solidFill>
                <a:ea typeface="More Sugar"/>
              </a:rPr>
              <a:t>胎生果實</a:t>
            </a:r>
            <a:r>
              <a:rPr lang="en-US" sz="4297" spc="90" dirty="0" smtClean="0">
                <a:solidFill>
                  <a:srgbClr val="A06843"/>
                </a:solidFill>
                <a:ea typeface="More Sugar"/>
              </a:rPr>
              <a:t>：</a:t>
            </a:r>
            <a:r>
              <a:rPr lang="zh-TW" altLang="en-US" sz="4297" spc="90" dirty="0" smtClean="0">
                <a:solidFill>
                  <a:srgbClr val="A06843"/>
                </a:solidFill>
                <a:ea typeface="More Sugar"/>
              </a:rPr>
              <a:t>果實就是種子，</a:t>
            </a:r>
            <a:r>
              <a:rPr lang="en-US" sz="4297" spc="90" dirty="0" smtClean="0">
                <a:solidFill>
                  <a:srgbClr val="A06843"/>
                </a:solidFill>
                <a:ea typeface="More Sugar"/>
              </a:rPr>
              <a:t>果</a:t>
            </a:r>
            <a:r>
              <a:rPr lang="zh-TW" altLang="en-US" sz="4297" spc="90" dirty="0" smtClean="0">
                <a:solidFill>
                  <a:srgbClr val="A06843"/>
                </a:solidFill>
                <a:ea typeface="More Sugar"/>
              </a:rPr>
              <a:t>皮破裂</a:t>
            </a:r>
            <a:r>
              <a:rPr lang="en-US" sz="4297" spc="90" dirty="0" smtClean="0">
                <a:solidFill>
                  <a:srgbClr val="A06843"/>
                </a:solidFill>
                <a:ea typeface="More Sugar"/>
              </a:rPr>
              <a:t>後</a:t>
            </a:r>
            <a:r>
              <a:rPr lang="zh-TW" altLang="en-US" sz="4297" spc="90" dirty="0" smtClean="0">
                <a:solidFill>
                  <a:srgbClr val="A06843"/>
                </a:solidFill>
                <a:ea typeface="More Sugar"/>
              </a:rPr>
              <a:t>即可發芽</a:t>
            </a:r>
            <a:endParaRPr lang="en-US" altLang="zh-TW" sz="4297" spc="90" dirty="0" smtClean="0">
              <a:solidFill>
                <a:srgbClr val="A06843"/>
              </a:solidFill>
              <a:ea typeface="More Sugar"/>
            </a:endParaRPr>
          </a:p>
          <a:p>
            <a:pPr marL="927829" lvl="1" indent="-463915">
              <a:lnSpc>
                <a:spcPts val="7090"/>
              </a:lnSpc>
              <a:buFont typeface="Arial"/>
              <a:buChar char="•"/>
            </a:pPr>
            <a:r>
              <a:rPr lang="en-US" sz="4297" spc="90" dirty="0" err="1" smtClean="0">
                <a:solidFill>
                  <a:srgbClr val="A06843"/>
                </a:solidFill>
                <a:ea typeface="More Sugar"/>
              </a:rPr>
              <a:t>向上</a:t>
            </a:r>
            <a:r>
              <a:rPr lang="zh-TW" altLang="en-US" sz="4297" spc="90" dirty="0" smtClean="0">
                <a:solidFill>
                  <a:srgbClr val="A06843"/>
                </a:solidFill>
                <a:ea typeface="More Sugar"/>
              </a:rPr>
              <a:t>直立</a:t>
            </a:r>
            <a:r>
              <a:rPr lang="en-US" sz="4297" spc="90" dirty="0" err="1" smtClean="0">
                <a:solidFill>
                  <a:srgbClr val="A06843"/>
                </a:solidFill>
                <a:ea typeface="More Sugar"/>
              </a:rPr>
              <a:t>生長的</a:t>
            </a:r>
            <a:r>
              <a:rPr lang="zh-TW" altLang="en-US" sz="4297" spc="90" dirty="0" smtClean="0">
                <a:solidFill>
                  <a:srgbClr val="A06843"/>
                </a:solidFill>
                <a:ea typeface="More Sugar"/>
              </a:rPr>
              <a:t>呼吸</a:t>
            </a:r>
            <a:r>
              <a:rPr lang="en-US" sz="4297" spc="90" dirty="0" smtClean="0">
                <a:solidFill>
                  <a:srgbClr val="A06843"/>
                </a:solidFill>
                <a:ea typeface="More Sugar"/>
              </a:rPr>
              <a:t>根</a:t>
            </a:r>
          </a:p>
          <a:p>
            <a:pPr>
              <a:lnSpc>
                <a:spcPts val="7090"/>
              </a:lnSpc>
            </a:pPr>
            <a:endParaRPr lang="en-US" sz="4297" spc="90" dirty="0">
              <a:solidFill>
                <a:srgbClr val="A06843"/>
              </a:solidFill>
              <a:ea typeface="More Sugar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763332" y="557375"/>
            <a:ext cx="5040948" cy="4824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527"/>
              </a:lnSpc>
            </a:pPr>
            <a:r>
              <a:rPr lang="en-US" sz="11599" dirty="0" err="1">
                <a:solidFill>
                  <a:srgbClr val="FFF5E1"/>
                </a:solidFill>
                <a:ea typeface="芫荽"/>
              </a:rPr>
              <a:t>紅樹林植物</a:t>
            </a:r>
            <a:endParaRPr lang="en-US" sz="11599" dirty="0">
              <a:solidFill>
                <a:srgbClr val="FFF5E1"/>
              </a:solidFill>
              <a:ea typeface="芫荽"/>
            </a:endParaRPr>
          </a:p>
          <a:p>
            <a:pPr>
              <a:lnSpc>
                <a:spcPts val="12527"/>
              </a:lnSpc>
            </a:pPr>
            <a:endParaRPr lang="en-US" sz="11599" dirty="0">
              <a:solidFill>
                <a:srgbClr val="FFF5E1"/>
              </a:solidFill>
              <a:ea typeface="芫荽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6359331" y="865583"/>
            <a:ext cx="3239241" cy="11290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163"/>
              </a:lnSpc>
            </a:pPr>
            <a:r>
              <a:rPr lang="en-US" sz="6545" dirty="0" err="1">
                <a:solidFill>
                  <a:srgbClr val="000000"/>
                </a:solidFill>
                <a:ea typeface="芫荽"/>
              </a:rPr>
              <a:t>海茄苳</a:t>
            </a:r>
            <a:endParaRPr lang="en-US" sz="6545" dirty="0">
              <a:solidFill>
                <a:srgbClr val="000000"/>
              </a:solidFill>
              <a:ea typeface="芫荽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224294">
            <a:off x="2511442" y="-2888086"/>
            <a:ext cx="10426658" cy="1691640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70969" y="7200900"/>
            <a:ext cx="2857916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115870" y="0"/>
            <a:ext cx="1738946" cy="352922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2290461" flipH="1">
            <a:off x="14178557" y="5649072"/>
            <a:ext cx="4519426" cy="603321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/>
          <a:srcRect l="18937"/>
          <a:stretch>
            <a:fillRect/>
          </a:stretch>
        </p:blipFill>
        <p:spPr>
          <a:xfrm rot="-1807091">
            <a:off x="-3032046" y="-1611905"/>
            <a:ext cx="9337564" cy="675303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6234311" y="7200900"/>
            <a:ext cx="5327831" cy="93963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9020088">
            <a:off x="4210082" y="-730595"/>
            <a:ext cx="5143500" cy="411480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099927" y="2820873"/>
            <a:ext cx="12856474" cy="3924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718"/>
              </a:lnSpc>
            </a:pPr>
            <a:r>
              <a:rPr lang="en-US" sz="11227">
                <a:solidFill>
                  <a:srgbClr val="FFF5E1"/>
                </a:solidFill>
                <a:latin typeface="芫荽"/>
              </a:rPr>
              <a:t> 活動三</a:t>
            </a:r>
          </a:p>
          <a:p>
            <a:pPr algn="ctr">
              <a:lnSpc>
                <a:spcPts val="15718"/>
              </a:lnSpc>
            </a:pPr>
            <a:r>
              <a:rPr lang="en-US" sz="11227">
                <a:solidFill>
                  <a:srgbClr val="246B5A"/>
                </a:solidFill>
                <a:ea typeface="芫荽"/>
              </a:rPr>
              <a:t>海濱植物小偵探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12435" y="-495300"/>
            <a:ext cx="7010524" cy="6747691"/>
            <a:chOff x="30480" y="591820"/>
            <a:chExt cx="12736830" cy="12259310"/>
          </a:xfrm>
        </p:grpSpPr>
        <p:sp>
          <p:nvSpPr>
            <p:cNvPr id="3" name="Freeform 3"/>
            <p:cNvSpPr/>
            <p:nvPr/>
          </p:nvSpPr>
          <p:spPr>
            <a:xfrm>
              <a:off x="30480" y="59182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1" y="2120900"/>
                    <a:pt x="8590281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19"/>
                    <a:pt x="1822450" y="10811510"/>
                    <a:pt x="2842260" y="11203940"/>
                  </a:cubicBezTo>
                  <a:cubicBezTo>
                    <a:pt x="5585460" y="12259310"/>
                    <a:pt x="8953500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solidFill>
              <a:srgbClr val="92955D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 rot="8471429">
            <a:off x="11254080" y="8303853"/>
            <a:ext cx="11064481" cy="10649660"/>
            <a:chOff x="30480" y="591820"/>
            <a:chExt cx="12736830" cy="12259310"/>
          </a:xfrm>
        </p:grpSpPr>
        <p:sp>
          <p:nvSpPr>
            <p:cNvPr id="5" name="Freeform 5"/>
            <p:cNvSpPr/>
            <p:nvPr/>
          </p:nvSpPr>
          <p:spPr>
            <a:xfrm>
              <a:off x="30480" y="59182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1" y="2120900"/>
                    <a:pt x="8590281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19"/>
                    <a:pt x="1822450" y="10811510"/>
                    <a:pt x="2842260" y="11203940"/>
                  </a:cubicBezTo>
                  <a:cubicBezTo>
                    <a:pt x="5585460" y="12259310"/>
                    <a:pt x="8953500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solidFill>
              <a:srgbClr val="8E5A3E"/>
            </a:solidFill>
            <a:ln w="12700">
              <a:solidFill>
                <a:srgbClr val="000000"/>
              </a:solidFill>
            </a:ln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906454">
            <a:off x="-545488" y="5179354"/>
            <a:ext cx="4229071" cy="653138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268054" y="-192221"/>
            <a:ext cx="4083939" cy="82296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625288" y="695325"/>
            <a:ext cx="5735079" cy="30805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34"/>
              </a:lnSpc>
              <a:spcBef>
                <a:spcPct val="0"/>
              </a:spcBef>
            </a:pPr>
            <a:r>
              <a:rPr lang="en-US" sz="7596" spc="159" dirty="0" err="1">
                <a:solidFill>
                  <a:srgbClr val="00B0F0"/>
                </a:solidFill>
                <a:ea typeface="芫荽"/>
              </a:rPr>
              <a:t>海濱植物的生存密技</a:t>
            </a:r>
            <a:r>
              <a:rPr lang="en-US" sz="7596" spc="159" dirty="0">
                <a:solidFill>
                  <a:srgbClr val="00B0F0"/>
                </a:solidFill>
                <a:ea typeface="芫荽"/>
              </a:rPr>
              <a:t>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552840" y="1725510"/>
            <a:ext cx="12233480" cy="9053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39"/>
              </a:lnSpc>
            </a:pPr>
            <a:r>
              <a:rPr lang="en-US" sz="6399" dirty="0">
                <a:solidFill>
                  <a:srgbClr val="5E17EB"/>
                </a:solidFill>
                <a:latin typeface="Noto Sans T Chinese Bold"/>
              </a:rPr>
              <a:t>(一)</a:t>
            </a:r>
            <a:r>
              <a:rPr lang="en-US" sz="6399" dirty="0" err="1">
                <a:solidFill>
                  <a:srgbClr val="5E17EB"/>
                </a:solidFill>
                <a:latin typeface="Noto Sans T Chinese Bold"/>
              </a:rPr>
              <a:t>耐旱性</a:t>
            </a:r>
            <a:r>
              <a:rPr lang="en-US" sz="6399" dirty="0">
                <a:solidFill>
                  <a:srgbClr val="5E17EB"/>
                </a:solidFill>
                <a:latin typeface="Noto Sans T Chinese Bold"/>
              </a:rPr>
              <a:t>：</a:t>
            </a:r>
          </a:p>
          <a:p>
            <a:pPr>
              <a:lnSpc>
                <a:spcPts val="10729"/>
              </a:lnSpc>
            </a:pPr>
            <a:r>
              <a:rPr lang="en-US" sz="5799" dirty="0">
                <a:solidFill>
                  <a:srgbClr val="000000"/>
                </a:solidFill>
                <a:latin typeface="芫荽"/>
              </a:rPr>
              <a:t>   1.莖葉肥厚：容納更多水分。</a:t>
            </a:r>
          </a:p>
          <a:p>
            <a:pPr>
              <a:lnSpc>
                <a:spcPts val="9975"/>
              </a:lnSpc>
            </a:pPr>
            <a:r>
              <a:rPr lang="en-US" sz="5799" dirty="0">
                <a:solidFill>
                  <a:srgbClr val="000000"/>
                </a:solidFill>
                <a:latin typeface="芫荽"/>
              </a:rPr>
              <a:t>   2.不定根：吸收更多水分。</a:t>
            </a:r>
          </a:p>
          <a:p>
            <a:pPr>
              <a:lnSpc>
                <a:spcPts val="9975"/>
              </a:lnSpc>
            </a:pPr>
            <a:r>
              <a:rPr lang="en-US" sz="5799" dirty="0">
                <a:solidFill>
                  <a:srgbClr val="000000"/>
                </a:solidFill>
                <a:latin typeface="芫荽"/>
              </a:rPr>
              <a:t>   3.莖匍匐於沙中，只露出葉。</a:t>
            </a:r>
          </a:p>
          <a:p>
            <a:pPr>
              <a:lnSpc>
                <a:spcPts val="9975"/>
              </a:lnSpc>
            </a:pPr>
            <a:r>
              <a:rPr lang="en-US" sz="5799" dirty="0">
                <a:solidFill>
                  <a:srgbClr val="000000"/>
                </a:solidFill>
                <a:latin typeface="芫荽"/>
              </a:rPr>
              <a:t> 4.</a:t>
            </a:r>
            <a:r>
              <a:rPr lang="en-US" sz="5799" dirty="0" smtClean="0">
                <a:solidFill>
                  <a:srgbClr val="000000"/>
                </a:solidFill>
                <a:latin typeface="芫荽"/>
              </a:rPr>
              <a:t>葉片</a:t>
            </a:r>
            <a:r>
              <a:rPr lang="zh-TW" altLang="en-US" sz="5799" dirty="0" smtClean="0">
                <a:solidFill>
                  <a:srgbClr val="000000"/>
                </a:solidFill>
                <a:latin typeface="芫荽" panose="02020500000000000000" charset="-120"/>
                <a:ea typeface="芫荽" panose="02020500000000000000" charset="-120"/>
                <a:cs typeface="芫荽" panose="02020500000000000000" charset="-120"/>
              </a:rPr>
              <a:t>有絨毛或</a:t>
            </a:r>
            <a:r>
              <a:rPr lang="en-US" sz="5799" dirty="0" err="1" smtClean="0">
                <a:solidFill>
                  <a:srgbClr val="000000"/>
                </a:solidFill>
                <a:latin typeface="芫荽"/>
              </a:rPr>
              <a:t>特化成針狀</a:t>
            </a:r>
            <a:r>
              <a:rPr lang="en-US" sz="5799" dirty="0" smtClean="0">
                <a:solidFill>
                  <a:srgbClr val="000000"/>
                </a:solidFill>
                <a:latin typeface="芫荽"/>
              </a:rPr>
              <a:t>：</a:t>
            </a:r>
          </a:p>
          <a:p>
            <a:pPr>
              <a:lnSpc>
                <a:spcPts val="9975"/>
              </a:lnSpc>
            </a:pPr>
            <a:r>
              <a:rPr lang="zh-TW" altLang="en-US" sz="5799" dirty="0">
                <a:solidFill>
                  <a:srgbClr val="000000"/>
                </a:solidFill>
                <a:latin typeface="芫荽"/>
              </a:rPr>
              <a:t> </a:t>
            </a:r>
            <a:r>
              <a:rPr lang="zh-TW" altLang="en-US" sz="5799" dirty="0" smtClean="0">
                <a:solidFill>
                  <a:srgbClr val="000000"/>
                </a:solidFill>
                <a:latin typeface="芫荽"/>
              </a:rPr>
              <a:t>   </a:t>
            </a:r>
            <a:r>
              <a:rPr lang="zh-TW" altLang="en-US" sz="5799" dirty="0" smtClean="0">
                <a:solidFill>
                  <a:srgbClr val="000000"/>
                </a:solidFill>
                <a:latin typeface="芫荽" panose="02020500000000000000" charset="-120"/>
                <a:ea typeface="芫荽" panose="02020500000000000000" charset="-120"/>
                <a:cs typeface="芫荽" panose="02020500000000000000" charset="-120"/>
              </a:rPr>
              <a:t>可以</a:t>
            </a:r>
            <a:r>
              <a:rPr lang="en-US" sz="5799" dirty="0" err="1" smtClean="0">
                <a:solidFill>
                  <a:srgbClr val="000000"/>
                </a:solidFill>
                <a:latin typeface="芫荽"/>
              </a:rPr>
              <a:t>減少水分散失</a:t>
            </a:r>
            <a:r>
              <a:rPr lang="en-US" sz="5799" dirty="0">
                <a:solidFill>
                  <a:srgbClr val="000000"/>
                </a:solidFill>
                <a:latin typeface="芫荽"/>
              </a:rPr>
              <a:t>。</a:t>
            </a:r>
          </a:p>
          <a:p>
            <a:pPr>
              <a:lnSpc>
                <a:spcPts val="8119"/>
              </a:lnSpc>
            </a:pPr>
            <a:endParaRPr lang="en-US" sz="5799" dirty="0">
              <a:solidFill>
                <a:srgbClr val="000000"/>
              </a:solidFill>
              <a:latin typeface="芫荽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526981" y="-419100"/>
            <a:ext cx="7843884" cy="5562600"/>
            <a:chOff x="30480" y="591820"/>
            <a:chExt cx="12736830" cy="12259310"/>
          </a:xfrm>
        </p:grpSpPr>
        <p:sp>
          <p:nvSpPr>
            <p:cNvPr id="3" name="Freeform 3"/>
            <p:cNvSpPr/>
            <p:nvPr/>
          </p:nvSpPr>
          <p:spPr>
            <a:xfrm>
              <a:off x="30480" y="59182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1" y="2120900"/>
                    <a:pt x="8590281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19"/>
                    <a:pt x="1822450" y="10811510"/>
                    <a:pt x="2842260" y="11203940"/>
                  </a:cubicBezTo>
                  <a:cubicBezTo>
                    <a:pt x="5585460" y="12259310"/>
                    <a:pt x="8953500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solidFill>
              <a:srgbClr val="92955D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 rot="8471429">
            <a:off x="11087020" y="7829587"/>
            <a:ext cx="11469966" cy="11039942"/>
            <a:chOff x="30480" y="591820"/>
            <a:chExt cx="12736830" cy="12259310"/>
          </a:xfrm>
        </p:grpSpPr>
        <p:sp>
          <p:nvSpPr>
            <p:cNvPr id="5" name="Freeform 5"/>
            <p:cNvSpPr/>
            <p:nvPr/>
          </p:nvSpPr>
          <p:spPr>
            <a:xfrm>
              <a:off x="30480" y="59182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1" y="2120900"/>
                    <a:pt x="8590281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19"/>
                    <a:pt x="1822450" y="10811510"/>
                    <a:pt x="2842260" y="11203940"/>
                  </a:cubicBezTo>
                  <a:cubicBezTo>
                    <a:pt x="5585460" y="12259310"/>
                    <a:pt x="8953500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solidFill>
              <a:srgbClr val="8E5A3E"/>
            </a:solidFill>
            <a:ln w="12700">
              <a:solidFill>
                <a:srgbClr val="000000"/>
              </a:solidFill>
            </a:ln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906454">
            <a:off x="-268391" y="6077933"/>
            <a:ext cx="4229071" cy="653138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625288" y="695325"/>
            <a:ext cx="5735079" cy="30805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34"/>
              </a:lnSpc>
              <a:spcBef>
                <a:spcPct val="0"/>
              </a:spcBef>
            </a:pPr>
            <a:r>
              <a:rPr lang="en-US" sz="7596" spc="159" dirty="0" err="1">
                <a:solidFill>
                  <a:srgbClr val="00B0F0"/>
                </a:solidFill>
                <a:ea typeface="芫荽"/>
              </a:rPr>
              <a:t>海濱植物的生存密技</a:t>
            </a:r>
            <a:r>
              <a:rPr lang="en-US" sz="7596" spc="159" dirty="0">
                <a:solidFill>
                  <a:srgbClr val="00B0F0"/>
                </a:solidFill>
                <a:ea typeface="芫荽"/>
              </a:rPr>
              <a:t>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457914" y="8818641"/>
            <a:ext cx="3514179" cy="945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48"/>
              </a:lnSpc>
            </a:pPr>
            <a:r>
              <a:rPr lang="en-US" sz="5534">
                <a:solidFill>
                  <a:srgbClr val="FFFFFF"/>
                </a:solidFill>
                <a:ea typeface="Noto Sans T Chinese"/>
              </a:rPr>
              <a:t>細葉剪刀股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846144" y="2078459"/>
            <a:ext cx="17259300" cy="71031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285"/>
              </a:lnSpc>
            </a:pPr>
            <a:r>
              <a:rPr lang="en-US" sz="7400">
                <a:solidFill>
                  <a:srgbClr val="5E17EB"/>
                </a:solidFill>
                <a:latin typeface="Noto Sans T Chinese"/>
              </a:rPr>
              <a:t>(二)抗風性</a:t>
            </a:r>
          </a:p>
          <a:p>
            <a:pPr marL="1446664" lvl="1" indent="-723332">
              <a:lnSpc>
                <a:spcPts val="11123"/>
              </a:lnSpc>
              <a:buFont typeface="Arial"/>
              <a:buChar char="•"/>
            </a:pPr>
            <a:r>
              <a:rPr lang="en-US" sz="6700">
                <a:solidFill>
                  <a:srgbClr val="000000"/>
                </a:solidFill>
                <a:latin typeface="芫荽"/>
              </a:rPr>
              <a:t>    1.莖在地面匍匐生長。</a:t>
            </a:r>
          </a:p>
          <a:p>
            <a:pPr marL="1446664" lvl="1" indent="-723332">
              <a:lnSpc>
                <a:spcPts val="11123"/>
              </a:lnSpc>
              <a:buFont typeface="Arial"/>
              <a:buChar char="•"/>
            </a:pPr>
            <a:r>
              <a:rPr lang="en-US" sz="6700">
                <a:solidFill>
                  <a:srgbClr val="000000"/>
                </a:solidFill>
                <a:latin typeface="芫荽"/>
              </a:rPr>
              <a:t>    2.有肉質莖減少風的侵襲。</a:t>
            </a:r>
          </a:p>
          <a:p>
            <a:pPr marL="1446664" lvl="1" indent="-723332">
              <a:lnSpc>
                <a:spcPts val="11123"/>
              </a:lnSpc>
              <a:buFont typeface="Arial"/>
              <a:buChar char="•"/>
            </a:pPr>
            <a:r>
              <a:rPr lang="en-US" sz="6700">
                <a:solidFill>
                  <a:srgbClr val="000000"/>
                </a:solidFill>
                <a:latin typeface="芫荽"/>
              </a:rPr>
              <a:t>    3.莖節有不定根，固定在沙地上。</a:t>
            </a:r>
          </a:p>
          <a:p>
            <a:pPr marL="1446664" lvl="1" indent="-723332">
              <a:lnSpc>
                <a:spcPts val="11123"/>
              </a:lnSpc>
              <a:buFont typeface="Arial"/>
              <a:buChar char="•"/>
            </a:pPr>
            <a:r>
              <a:rPr lang="en-US" sz="6700">
                <a:solidFill>
                  <a:srgbClr val="000000"/>
                </a:solidFill>
                <a:latin typeface="芫荽"/>
              </a:rPr>
              <a:t>    4.愈往內陸，體型愈大。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3584129" y="-101776"/>
            <a:ext cx="6518264" cy="780630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266328" y="-938396"/>
            <a:ext cx="7487862" cy="7207133"/>
            <a:chOff x="30480" y="591820"/>
            <a:chExt cx="12736830" cy="12259310"/>
          </a:xfrm>
        </p:grpSpPr>
        <p:sp>
          <p:nvSpPr>
            <p:cNvPr id="3" name="Freeform 3"/>
            <p:cNvSpPr/>
            <p:nvPr/>
          </p:nvSpPr>
          <p:spPr>
            <a:xfrm>
              <a:off x="30480" y="59182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1" y="2120900"/>
                    <a:pt x="8590281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19"/>
                    <a:pt x="1822450" y="10811510"/>
                    <a:pt x="2842260" y="11203940"/>
                  </a:cubicBezTo>
                  <a:cubicBezTo>
                    <a:pt x="5585460" y="12259310"/>
                    <a:pt x="8953500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solidFill>
              <a:srgbClr val="92955D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 rot="8471429">
            <a:off x="11319461" y="8489466"/>
            <a:ext cx="10905788" cy="10496916"/>
            <a:chOff x="30480" y="591820"/>
            <a:chExt cx="12736830" cy="12259310"/>
          </a:xfrm>
        </p:grpSpPr>
        <p:sp>
          <p:nvSpPr>
            <p:cNvPr id="5" name="Freeform 5"/>
            <p:cNvSpPr/>
            <p:nvPr/>
          </p:nvSpPr>
          <p:spPr>
            <a:xfrm>
              <a:off x="30480" y="59182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1" y="2120900"/>
                    <a:pt x="8590281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19"/>
                    <a:pt x="1822450" y="10811510"/>
                    <a:pt x="2842260" y="11203940"/>
                  </a:cubicBezTo>
                  <a:cubicBezTo>
                    <a:pt x="5585460" y="12259310"/>
                    <a:pt x="8953500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solidFill>
              <a:srgbClr val="8E5A3E"/>
            </a:solidFill>
            <a:ln w="12700">
              <a:solidFill>
                <a:srgbClr val="000000"/>
              </a:solidFill>
            </a:ln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1536622" y="-566807"/>
            <a:ext cx="5989478" cy="3848239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625288" y="695325"/>
            <a:ext cx="5735079" cy="30805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34"/>
              </a:lnSpc>
              <a:spcBef>
                <a:spcPct val="0"/>
              </a:spcBef>
            </a:pPr>
            <a:r>
              <a:rPr lang="en-US" sz="7596" spc="159" dirty="0" err="1">
                <a:solidFill>
                  <a:srgbClr val="00B0F0"/>
                </a:solidFill>
                <a:ea typeface="芫荽"/>
              </a:rPr>
              <a:t>海濱植物的生存密技</a:t>
            </a:r>
            <a:r>
              <a:rPr lang="en-US" sz="7596" spc="159" dirty="0">
                <a:solidFill>
                  <a:srgbClr val="00B0F0"/>
                </a:solidFill>
                <a:ea typeface="芫荽"/>
              </a:rPr>
              <a:t>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733800" y="2019300"/>
            <a:ext cx="12178308" cy="88870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754"/>
              </a:lnSpc>
            </a:pPr>
            <a:r>
              <a:rPr lang="en-US" sz="6499" dirty="0">
                <a:solidFill>
                  <a:srgbClr val="5E17EB"/>
                </a:solidFill>
                <a:latin typeface="Noto Sans T Chinese Bold"/>
              </a:rPr>
              <a:t>(三)</a:t>
            </a:r>
            <a:r>
              <a:rPr lang="en-US" sz="6499" dirty="0" err="1">
                <a:solidFill>
                  <a:srgbClr val="5E17EB"/>
                </a:solidFill>
                <a:latin typeface="Noto Sans T Chinese Bold"/>
              </a:rPr>
              <a:t>抗烈日性</a:t>
            </a:r>
            <a:endParaRPr lang="en-US" sz="6499" dirty="0">
              <a:solidFill>
                <a:srgbClr val="5E17EB"/>
              </a:solidFill>
              <a:latin typeface="Noto Sans T Chinese Bold"/>
            </a:endParaRPr>
          </a:p>
          <a:p>
            <a:pPr algn="ctr">
              <a:lnSpc>
                <a:spcPts val="11803"/>
              </a:lnSpc>
            </a:pPr>
            <a:r>
              <a:rPr lang="en-US" sz="5199" dirty="0">
                <a:solidFill>
                  <a:srgbClr val="000000"/>
                </a:solidFill>
                <a:latin typeface="芫荽"/>
              </a:rPr>
              <a:t>   1.葉片蠟質</a:t>
            </a:r>
            <a:r>
              <a:rPr lang="en-US" sz="5199" dirty="0" smtClean="0">
                <a:solidFill>
                  <a:srgbClr val="000000"/>
                </a:solidFill>
                <a:latin typeface="芫荽"/>
              </a:rPr>
              <a:t>，</a:t>
            </a:r>
            <a:r>
              <a:rPr lang="zh-TW" altLang="en-US" sz="5199" dirty="0">
                <a:solidFill>
                  <a:srgbClr val="000000"/>
                </a:solidFill>
                <a:latin typeface="芫荽" panose="02020500000000000000" charset="-120"/>
                <a:ea typeface="芫荽" panose="02020500000000000000" charset="-120"/>
                <a:cs typeface="芫荽" panose="02020500000000000000" charset="-120"/>
              </a:rPr>
              <a:t>反射</a:t>
            </a:r>
            <a:r>
              <a:rPr lang="en-US" sz="5199" dirty="0" err="1" smtClean="0">
                <a:solidFill>
                  <a:srgbClr val="000000"/>
                </a:solidFill>
                <a:latin typeface="芫荽"/>
              </a:rPr>
              <a:t>陽光</a:t>
            </a:r>
            <a:r>
              <a:rPr lang="en-US" sz="5199" dirty="0" smtClean="0">
                <a:solidFill>
                  <a:srgbClr val="000000"/>
                </a:solidFill>
                <a:latin typeface="芫荽"/>
              </a:rPr>
              <a:t>、</a:t>
            </a:r>
          </a:p>
          <a:p>
            <a:pPr algn="ctr">
              <a:lnSpc>
                <a:spcPts val="11803"/>
              </a:lnSpc>
            </a:pPr>
            <a:r>
              <a:rPr lang="zh-TW" altLang="en-US" sz="5199" dirty="0" smtClean="0">
                <a:solidFill>
                  <a:srgbClr val="000000"/>
                </a:solidFill>
                <a:latin typeface="芫荽" panose="02020500000000000000" charset="-120"/>
                <a:ea typeface="芫荽" panose="02020500000000000000" charset="-120"/>
                <a:cs typeface="芫荽" panose="02020500000000000000" charset="-120"/>
              </a:rPr>
              <a:t>阻隔</a:t>
            </a:r>
            <a:r>
              <a:rPr lang="en-US" sz="5199" dirty="0" err="1" smtClean="0">
                <a:solidFill>
                  <a:srgbClr val="000000"/>
                </a:solidFill>
                <a:latin typeface="芫荽"/>
              </a:rPr>
              <a:t>水分的散失</a:t>
            </a:r>
            <a:r>
              <a:rPr lang="en-US" sz="5199" dirty="0">
                <a:solidFill>
                  <a:srgbClr val="000000"/>
                </a:solidFill>
                <a:latin typeface="芫荽"/>
              </a:rPr>
              <a:t>。</a:t>
            </a:r>
          </a:p>
          <a:p>
            <a:pPr algn="ctr">
              <a:lnSpc>
                <a:spcPts val="11803"/>
              </a:lnSpc>
            </a:pPr>
            <a:r>
              <a:rPr lang="en-US" sz="5199" dirty="0">
                <a:solidFill>
                  <a:srgbClr val="000000"/>
                </a:solidFill>
                <a:latin typeface="芫荽"/>
              </a:rPr>
              <a:t>   2.葉片有絨毛</a:t>
            </a:r>
            <a:r>
              <a:rPr lang="en-US" sz="5199" dirty="0" smtClean="0">
                <a:solidFill>
                  <a:srgbClr val="000000"/>
                </a:solidFill>
                <a:latin typeface="芫荽"/>
              </a:rPr>
              <a:t>，</a:t>
            </a:r>
            <a:r>
              <a:rPr lang="zh-TW" altLang="en-US" sz="5199" dirty="0" smtClean="0">
                <a:solidFill>
                  <a:srgbClr val="000000"/>
                </a:solidFill>
                <a:latin typeface="芫荽" panose="02020500000000000000" charset="-120"/>
                <a:ea typeface="芫荽" panose="02020500000000000000" charset="-120"/>
                <a:cs typeface="芫荽" panose="02020500000000000000" charset="-120"/>
              </a:rPr>
              <a:t>散射</a:t>
            </a:r>
            <a:r>
              <a:rPr lang="en-US" sz="5199" dirty="0" err="1" smtClean="0">
                <a:solidFill>
                  <a:srgbClr val="000000"/>
                </a:solidFill>
                <a:latin typeface="芫荽"/>
              </a:rPr>
              <a:t>陽光</a:t>
            </a:r>
            <a:r>
              <a:rPr lang="en-US" sz="5199" dirty="0" smtClean="0">
                <a:solidFill>
                  <a:srgbClr val="000000"/>
                </a:solidFill>
                <a:latin typeface="芫荽"/>
              </a:rPr>
              <a:t>、</a:t>
            </a:r>
          </a:p>
          <a:p>
            <a:pPr algn="ctr">
              <a:lnSpc>
                <a:spcPts val="11803"/>
              </a:lnSpc>
            </a:pPr>
            <a:r>
              <a:rPr lang="en-US" sz="5199" dirty="0" err="1" smtClean="0">
                <a:solidFill>
                  <a:srgbClr val="000000"/>
                </a:solidFill>
                <a:latin typeface="芫荽"/>
              </a:rPr>
              <a:t>減少水分的散失</a:t>
            </a:r>
            <a:r>
              <a:rPr lang="en-US" sz="5199" dirty="0">
                <a:solidFill>
                  <a:srgbClr val="000000"/>
                </a:solidFill>
                <a:latin typeface="芫荽"/>
              </a:rPr>
              <a:t>。</a:t>
            </a:r>
          </a:p>
          <a:p>
            <a:pPr algn="ctr">
              <a:lnSpc>
                <a:spcPts val="7279"/>
              </a:lnSpc>
            </a:pPr>
            <a:endParaRPr lang="en-US" sz="5199" dirty="0">
              <a:solidFill>
                <a:srgbClr val="000000"/>
              </a:solidFill>
              <a:latin typeface="芫荽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457200" y="-757692"/>
            <a:ext cx="7058025" cy="5410061"/>
            <a:chOff x="30480" y="591820"/>
            <a:chExt cx="12736830" cy="12259310"/>
          </a:xfrm>
        </p:grpSpPr>
        <p:sp>
          <p:nvSpPr>
            <p:cNvPr id="3" name="Freeform 3"/>
            <p:cNvSpPr/>
            <p:nvPr/>
          </p:nvSpPr>
          <p:spPr>
            <a:xfrm>
              <a:off x="30480" y="59182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1" y="2120900"/>
                    <a:pt x="8590281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19"/>
                    <a:pt x="1822450" y="10811510"/>
                    <a:pt x="2842260" y="11203940"/>
                  </a:cubicBezTo>
                  <a:cubicBezTo>
                    <a:pt x="5585460" y="12259310"/>
                    <a:pt x="8953500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solidFill>
              <a:srgbClr val="92955D"/>
            </a:solidFill>
            <a:ln w="12700">
              <a:solidFill>
                <a:srgbClr val="000000"/>
              </a:solidFill>
            </a:ln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198311" y="6819900"/>
            <a:ext cx="4499510" cy="3312764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0" y="-333375"/>
            <a:ext cx="5735079" cy="30805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34"/>
              </a:lnSpc>
              <a:spcBef>
                <a:spcPct val="0"/>
              </a:spcBef>
            </a:pPr>
            <a:r>
              <a:rPr lang="en-US" sz="7596" spc="159" dirty="0" err="1">
                <a:solidFill>
                  <a:srgbClr val="00B0F0"/>
                </a:solidFill>
                <a:ea typeface="芫荽"/>
              </a:rPr>
              <a:t>海濱植物的生存密技</a:t>
            </a:r>
            <a:r>
              <a:rPr lang="en-US" sz="7596" spc="159" dirty="0">
                <a:solidFill>
                  <a:srgbClr val="000000"/>
                </a:solidFill>
                <a:ea typeface="芫荽"/>
              </a:rPr>
              <a:t>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139238" y="4652369"/>
            <a:ext cx="9525" cy="887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sp>
        <p:nvSpPr>
          <p:cNvPr id="7" name="TextBox 7"/>
          <p:cNvSpPr txBox="1"/>
          <p:nvPr/>
        </p:nvSpPr>
        <p:spPr>
          <a:xfrm>
            <a:off x="1600200" y="1028700"/>
            <a:ext cx="14668485" cy="86946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391"/>
              </a:lnSpc>
            </a:pPr>
            <a:r>
              <a:rPr lang="en-US" sz="6700" dirty="0">
                <a:solidFill>
                  <a:srgbClr val="000000"/>
                </a:solidFill>
                <a:latin typeface="Noto Sans T Chinese"/>
              </a:rPr>
              <a:t>                              </a:t>
            </a:r>
            <a:r>
              <a:rPr lang="en-US" sz="6700" dirty="0">
                <a:solidFill>
                  <a:srgbClr val="5E17EB"/>
                </a:solidFill>
                <a:latin typeface="Noto Sans T Chinese"/>
              </a:rPr>
              <a:t>(四)</a:t>
            </a:r>
            <a:r>
              <a:rPr lang="en-US" sz="6700" dirty="0" err="1">
                <a:solidFill>
                  <a:srgbClr val="5E17EB"/>
                </a:solidFill>
                <a:latin typeface="Noto Sans T Chinese"/>
              </a:rPr>
              <a:t>耐鹽性</a:t>
            </a:r>
            <a:endParaRPr lang="en-US" sz="6700" dirty="0">
              <a:solidFill>
                <a:srgbClr val="5E17EB"/>
              </a:solidFill>
              <a:latin typeface="Noto Sans T Chinese"/>
            </a:endParaRPr>
          </a:p>
          <a:p>
            <a:pPr algn="ctr">
              <a:lnSpc>
                <a:spcPts val="9441"/>
              </a:lnSpc>
            </a:pPr>
            <a:r>
              <a:rPr lang="en-US" sz="5900" dirty="0">
                <a:solidFill>
                  <a:srgbClr val="000000"/>
                </a:solidFill>
                <a:latin typeface="芫荽"/>
              </a:rPr>
              <a:t>    </a:t>
            </a:r>
            <a:r>
              <a:rPr lang="en-US" sz="5900" dirty="0" err="1">
                <a:solidFill>
                  <a:srgbClr val="000000"/>
                </a:solidFill>
                <a:latin typeface="芫荽"/>
              </a:rPr>
              <a:t>1.葉片上的細毛可以避免鹽分直接接觸</a:t>
            </a:r>
            <a:endParaRPr lang="en-US" sz="5900" dirty="0">
              <a:solidFill>
                <a:srgbClr val="000000"/>
              </a:solidFill>
              <a:latin typeface="芫荽"/>
            </a:endParaRPr>
          </a:p>
          <a:p>
            <a:pPr algn="ctr">
              <a:lnSpc>
                <a:spcPts val="9441"/>
              </a:lnSpc>
            </a:pPr>
            <a:r>
              <a:rPr lang="en-US" sz="5900" dirty="0">
                <a:solidFill>
                  <a:srgbClr val="000000"/>
                </a:solidFill>
                <a:latin typeface="芫荽"/>
              </a:rPr>
              <a:t>       </a:t>
            </a:r>
            <a:r>
              <a:rPr lang="en-US" sz="5900" dirty="0" err="1">
                <a:solidFill>
                  <a:srgbClr val="000000"/>
                </a:solidFill>
                <a:latin typeface="芫荽"/>
              </a:rPr>
              <a:t>到表皮細胞</a:t>
            </a:r>
            <a:r>
              <a:rPr lang="en-US" sz="5900" dirty="0">
                <a:solidFill>
                  <a:srgbClr val="000000"/>
                </a:solidFill>
                <a:latin typeface="芫荽"/>
              </a:rPr>
              <a:t>。</a:t>
            </a:r>
          </a:p>
          <a:p>
            <a:pPr algn="ctr">
              <a:lnSpc>
                <a:spcPts val="9441"/>
              </a:lnSpc>
            </a:pPr>
            <a:r>
              <a:rPr lang="en-US" sz="5900" dirty="0">
                <a:solidFill>
                  <a:srgbClr val="000000"/>
                </a:solidFill>
                <a:latin typeface="芫荽"/>
              </a:rPr>
              <a:t>    </a:t>
            </a:r>
            <a:r>
              <a:rPr lang="en-US" sz="5900" dirty="0" err="1">
                <a:solidFill>
                  <a:srgbClr val="000000"/>
                </a:solidFill>
                <a:latin typeface="芫荽"/>
              </a:rPr>
              <a:t>2.鹽腺及排鹽細胞，以排出過多鹽分</a:t>
            </a:r>
            <a:r>
              <a:rPr lang="en-US" sz="5900" dirty="0">
                <a:solidFill>
                  <a:srgbClr val="000000"/>
                </a:solidFill>
                <a:latin typeface="芫荽"/>
              </a:rPr>
              <a:t>。</a:t>
            </a:r>
          </a:p>
          <a:p>
            <a:pPr algn="ctr">
              <a:lnSpc>
                <a:spcPts val="9441"/>
              </a:lnSpc>
            </a:pPr>
            <a:r>
              <a:rPr lang="en-US" sz="5900" dirty="0">
                <a:solidFill>
                  <a:srgbClr val="000000"/>
                </a:solidFill>
                <a:latin typeface="芫荽"/>
              </a:rPr>
              <a:t>    3.裸露於地面板根狀的呼吸根，呼吸氧</a:t>
            </a:r>
          </a:p>
          <a:p>
            <a:pPr algn="ctr">
              <a:lnSpc>
                <a:spcPts val="9441"/>
              </a:lnSpc>
            </a:pPr>
            <a:r>
              <a:rPr lang="en-US" sz="5900" dirty="0">
                <a:solidFill>
                  <a:srgbClr val="000000"/>
                </a:solidFill>
                <a:latin typeface="芫荽"/>
              </a:rPr>
              <a:t>      </a:t>
            </a:r>
            <a:r>
              <a:rPr lang="en-US" sz="5900" dirty="0" err="1">
                <a:solidFill>
                  <a:srgbClr val="000000"/>
                </a:solidFill>
                <a:latin typeface="芫荽"/>
              </a:rPr>
              <a:t>氣，過濾掉大部分的鹽分，將鹽貯存</a:t>
            </a:r>
            <a:endParaRPr lang="en-US" sz="5900" dirty="0">
              <a:solidFill>
                <a:srgbClr val="000000"/>
              </a:solidFill>
              <a:latin typeface="芫荽"/>
            </a:endParaRPr>
          </a:p>
          <a:p>
            <a:pPr algn="ctr">
              <a:lnSpc>
                <a:spcPts val="9441"/>
              </a:lnSpc>
            </a:pPr>
            <a:r>
              <a:rPr lang="en-US" sz="5900" dirty="0">
                <a:solidFill>
                  <a:srgbClr val="000000"/>
                </a:solidFill>
                <a:latin typeface="芫荽"/>
              </a:rPr>
              <a:t>      </a:t>
            </a:r>
            <a:r>
              <a:rPr lang="en-US" sz="5900" dirty="0" err="1">
                <a:solidFill>
                  <a:srgbClr val="000000"/>
                </a:solidFill>
                <a:latin typeface="芫荽"/>
              </a:rPr>
              <a:t>在老葉脫落排鹽</a:t>
            </a:r>
            <a:r>
              <a:rPr lang="en-US" sz="5900" dirty="0">
                <a:solidFill>
                  <a:srgbClr val="000000"/>
                </a:solidFill>
                <a:latin typeface="芫荽"/>
              </a:rPr>
              <a:t>。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597591" y="-877783"/>
            <a:ext cx="8410009" cy="5640283"/>
            <a:chOff x="30480" y="591820"/>
            <a:chExt cx="12736830" cy="12259310"/>
          </a:xfrm>
        </p:grpSpPr>
        <p:sp>
          <p:nvSpPr>
            <p:cNvPr id="3" name="Freeform 3"/>
            <p:cNvSpPr/>
            <p:nvPr/>
          </p:nvSpPr>
          <p:spPr>
            <a:xfrm>
              <a:off x="30480" y="59182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1" y="2120900"/>
                    <a:pt x="8590281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19"/>
                    <a:pt x="1822450" y="10811510"/>
                    <a:pt x="2842260" y="11203940"/>
                  </a:cubicBezTo>
                  <a:cubicBezTo>
                    <a:pt x="5585460" y="12259310"/>
                    <a:pt x="8953500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solidFill>
              <a:srgbClr val="92955D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 rot="8471429">
            <a:off x="12403258" y="4455121"/>
            <a:ext cx="6415364" cy="6174844"/>
            <a:chOff x="30480" y="591820"/>
            <a:chExt cx="12736830" cy="12259310"/>
          </a:xfrm>
        </p:grpSpPr>
        <p:sp>
          <p:nvSpPr>
            <p:cNvPr id="5" name="Freeform 5"/>
            <p:cNvSpPr/>
            <p:nvPr/>
          </p:nvSpPr>
          <p:spPr>
            <a:xfrm>
              <a:off x="30480" y="59182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1" y="2120900"/>
                    <a:pt x="8590281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19"/>
                    <a:pt x="1822450" y="10811510"/>
                    <a:pt x="2842260" y="11203940"/>
                  </a:cubicBezTo>
                  <a:cubicBezTo>
                    <a:pt x="5585460" y="12259310"/>
                    <a:pt x="8953500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solidFill>
              <a:srgbClr val="8E5A3E"/>
            </a:solidFill>
            <a:ln w="12700">
              <a:solidFill>
                <a:srgbClr val="000000"/>
              </a:solidFill>
            </a:ln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906454">
            <a:off x="-268391" y="6077933"/>
            <a:ext cx="4229071" cy="653138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625288" y="695325"/>
            <a:ext cx="5735079" cy="30805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34"/>
              </a:lnSpc>
              <a:spcBef>
                <a:spcPct val="0"/>
              </a:spcBef>
            </a:pPr>
            <a:r>
              <a:rPr lang="en-US" sz="7596" spc="159" dirty="0" err="1">
                <a:solidFill>
                  <a:srgbClr val="00B0F0"/>
                </a:solidFill>
                <a:ea typeface="芫荽"/>
              </a:rPr>
              <a:t>海濱植物的生存密技</a:t>
            </a:r>
            <a:r>
              <a:rPr lang="en-US" sz="7596" spc="159" dirty="0">
                <a:solidFill>
                  <a:srgbClr val="00B0F0"/>
                </a:solidFill>
                <a:ea typeface="芫荽"/>
              </a:rPr>
              <a:t>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048000" y="2324100"/>
            <a:ext cx="10826081" cy="84510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391"/>
              </a:lnSpc>
            </a:pPr>
            <a:r>
              <a:rPr lang="en-US" sz="7199" dirty="0">
                <a:solidFill>
                  <a:srgbClr val="5E17EB"/>
                </a:solidFill>
                <a:latin typeface="Noto Sans T Chinese"/>
              </a:rPr>
              <a:t>(五)</a:t>
            </a:r>
            <a:r>
              <a:rPr lang="en-US" sz="7199" dirty="0" err="1">
                <a:solidFill>
                  <a:srgbClr val="5E17EB"/>
                </a:solidFill>
                <a:latin typeface="Noto Sans T Chinese"/>
              </a:rPr>
              <a:t>儲存養份</a:t>
            </a:r>
            <a:endParaRPr lang="en-US" sz="7199" dirty="0">
              <a:solidFill>
                <a:srgbClr val="5E17EB"/>
              </a:solidFill>
              <a:latin typeface="Noto Sans T Chinese"/>
            </a:endParaRPr>
          </a:p>
          <a:p>
            <a:pPr algn="ctr">
              <a:lnSpc>
                <a:spcPts val="11345"/>
              </a:lnSpc>
            </a:pPr>
            <a:r>
              <a:rPr lang="en-US" sz="6099" dirty="0">
                <a:solidFill>
                  <a:srgbClr val="000000"/>
                </a:solidFill>
                <a:latin typeface="芫荽"/>
              </a:rPr>
              <a:t>   </a:t>
            </a:r>
            <a:r>
              <a:rPr lang="en-US" sz="6099" dirty="0" err="1" smtClean="0">
                <a:solidFill>
                  <a:srgbClr val="000000"/>
                </a:solidFill>
                <a:latin typeface="芫荽"/>
              </a:rPr>
              <a:t>將養</a:t>
            </a:r>
            <a:r>
              <a:rPr lang="zh-TW" altLang="en-US" sz="6099" dirty="0" smtClean="0">
                <a:solidFill>
                  <a:srgbClr val="000000"/>
                </a:solidFill>
                <a:latin typeface="芫荽" panose="02020500000000000000" charset="-120"/>
                <a:ea typeface="芫荽" panose="02020500000000000000" charset="-120"/>
                <a:cs typeface="芫荽" panose="02020500000000000000" charset="-120"/>
              </a:rPr>
              <a:t>份</a:t>
            </a:r>
            <a:r>
              <a:rPr lang="en-US" sz="6099" dirty="0" err="1" smtClean="0">
                <a:solidFill>
                  <a:srgbClr val="000000"/>
                </a:solidFill>
                <a:latin typeface="芫荽"/>
              </a:rPr>
              <a:t>儲存於地下莖或根中</a:t>
            </a:r>
            <a:r>
              <a:rPr lang="en-US" sz="6099" dirty="0" err="1">
                <a:solidFill>
                  <a:srgbClr val="000000"/>
                </a:solidFill>
                <a:latin typeface="芫荽"/>
              </a:rPr>
              <a:t>，</a:t>
            </a:r>
            <a:r>
              <a:rPr lang="en-US" sz="6099" dirty="0" err="1" smtClean="0">
                <a:solidFill>
                  <a:srgbClr val="000000"/>
                </a:solidFill>
                <a:latin typeface="芫荽"/>
              </a:rPr>
              <a:t>深入沙中吸收地下水</a:t>
            </a:r>
            <a:r>
              <a:rPr lang="zh-TW" altLang="en-US" sz="6099" dirty="0" smtClean="0">
                <a:solidFill>
                  <a:srgbClr val="000000"/>
                </a:solidFill>
                <a:latin typeface="芫荽"/>
              </a:rPr>
              <a:t>，</a:t>
            </a:r>
            <a:endParaRPr lang="en-US" altLang="zh-TW" sz="6099" dirty="0" smtClean="0">
              <a:solidFill>
                <a:srgbClr val="000000"/>
              </a:solidFill>
              <a:latin typeface="芫荽"/>
            </a:endParaRPr>
          </a:p>
          <a:p>
            <a:pPr algn="ctr">
              <a:lnSpc>
                <a:spcPts val="11345"/>
              </a:lnSpc>
            </a:pPr>
            <a:r>
              <a:rPr lang="en-US" sz="6099" smtClean="0">
                <a:solidFill>
                  <a:srgbClr val="000000"/>
                </a:solidFill>
                <a:latin typeface="芫荽"/>
              </a:rPr>
              <a:t>或將根部廣泛分布於地表</a:t>
            </a:r>
            <a:endParaRPr lang="en-US" sz="6099" dirty="0" smtClean="0">
              <a:solidFill>
                <a:srgbClr val="000000"/>
              </a:solidFill>
              <a:latin typeface="芫荽"/>
            </a:endParaRPr>
          </a:p>
          <a:p>
            <a:pPr algn="ctr">
              <a:lnSpc>
                <a:spcPts val="11345"/>
              </a:lnSpc>
            </a:pPr>
            <a:r>
              <a:rPr lang="en-US" sz="6099" dirty="0" err="1" smtClean="0">
                <a:solidFill>
                  <a:srgbClr val="000000"/>
                </a:solidFill>
                <a:latin typeface="芫荽"/>
              </a:rPr>
              <a:t>攔截雨水</a:t>
            </a:r>
            <a:r>
              <a:rPr lang="en-US" sz="6099" dirty="0">
                <a:solidFill>
                  <a:srgbClr val="000000"/>
                </a:solidFill>
                <a:latin typeface="芫荽"/>
              </a:rPr>
              <a:t>。</a:t>
            </a:r>
          </a:p>
          <a:p>
            <a:pPr algn="ctr">
              <a:lnSpc>
                <a:spcPts val="7279"/>
              </a:lnSpc>
            </a:pPr>
            <a:endParaRPr lang="en-US" sz="6099" dirty="0">
              <a:solidFill>
                <a:srgbClr val="000000"/>
              </a:solidFill>
              <a:latin typeface="芫荽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173682" y="1691875"/>
            <a:ext cx="1056918" cy="4546441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435638" y="-1104900"/>
            <a:ext cx="6860396" cy="6603191"/>
            <a:chOff x="30480" y="591820"/>
            <a:chExt cx="12736830" cy="12259310"/>
          </a:xfrm>
        </p:grpSpPr>
        <p:sp>
          <p:nvSpPr>
            <p:cNvPr id="3" name="Freeform 3"/>
            <p:cNvSpPr/>
            <p:nvPr/>
          </p:nvSpPr>
          <p:spPr>
            <a:xfrm>
              <a:off x="30480" y="59182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1" y="2120900"/>
                    <a:pt x="8590281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19"/>
                    <a:pt x="1822450" y="10811510"/>
                    <a:pt x="2842260" y="11203940"/>
                  </a:cubicBezTo>
                  <a:cubicBezTo>
                    <a:pt x="5585460" y="12259310"/>
                    <a:pt x="8953500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solidFill>
              <a:srgbClr val="92955D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 rot="8471429">
            <a:off x="13262132" y="7381538"/>
            <a:ext cx="5300875" cy="5102139"/>
            <a:chOff x="30480" y="591820"/>
            <a:chExt cx="12736830" cy="12259310"/>
          </a:xfrm>
        </p:grpSpPr>
        <p:sp>
          <p:nvSpPr>
            <p:cNvPr id="5" name="Freeform 5"/>
            <p:cNvSpPr/>
            <p:nvPr/>
          </p:nvSpPr>
          <p:spPr>
            <a:xfrm>
              <a:off x="30480" y="59182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1" y="2120900"/>
                    <a:pt x="8590281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19"/>
                    <a:pt x="1822450" y="10811510"/>
                    <a:pt x="2842260" y="11203940"/>
                  </a:cubicBezTo>
                  <a:cubicBezTo>
                    <a:pt x="5585460" y="12259310"/>
                    <a:pt x="8953500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solidFill>
              <a:srgbClr val="8E5A3E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-538527" y="5011697"/>
            <a:ext cx="7551570" cy="5354635"/>
            <a:chOff x="0" y="0"/>
            <a:chExt cx="5513070" cy="3548380"/>
          </a:xfrm>
        </p:grpSpPr>
        <p:sp>
          <p:nvSpPr>
            <p:cNvPr id="7" name="Freeform 7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2"/>
              <a:stretch>
                <a:fillRect t="-8439" b="-8439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348192" y="199851"/>
            <a:ext cx="5735079" cy="30805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34"/>
              </a:lnSpc>
              <a:spcBef>
                <a:spcPct val="0"/>
              </a:spcBef>
            </a:pPr>
            <a:r>
              <a:rPr lang="en-US" sz="7596" spc="159" dirty="0" err="1">
                <a:solidFill>
                  <a:srgbClr val="00B0F0"/>
                </a:solidFill>
                <a:ea typeface="芫荽"/>
              </a:rPr>
              <a:t>海濱植物的生存密技</a:t>
            </a:r>
            <a:r>
              <a:rPr lang="en-US" sz="7596" spc="159" dirty="0">
                <a:solidFill>
                  <a:srgbClr val="00B0F0"/>
                </a:solidFill>
                <a:ea typeface="芫荽"/>
              </a:rPr>
              <a:t>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905191" y="2393430"/>
            <a:ext cx="9525" cy="887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sp>
        <p:nvSpPr>
          <p:cNvPr id="10" name="TextBox 10"/>
          <p:cNvSpPr txBox="1"/>
          <p:nvPr/>
        </p:nvSpPr>
        <p:spPr>
          <a:xfrm>
            <a:off x="5119183" y="626354"/>
            <a:ext cx="13488121" cy="7917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91"/>
              </a:lnSpc>
            </a:pPr>
            <a:r>
              <a:rPr lang="en-US" sz="5900" dirty="0">
                <a:solidFill>
                  <a:srgbClr val="5E17EB"/>
                </a:solidFill>
                <a:latin typeface="Noto Sans T Chinese"/>
              </a:rPr>
              <a:t>(六)</a:t>
            </a:r>
            <a:r>
              <a:rPr lang="en-US" sz="5900" dirty="0" err="1">
                <a:solidFill>
                  <a:srgbClr val="5E17EB"/>
                </a:solidFill>
                <a:latin typeface="Noto Sans T Chinese"/>
              </a:rPr>
              <a:t>特化果實</a:t>
            </a:r>
            <a:r>
              <a:rPr lang="en-US" sz="5900" dirty="0">
                <a:solidFill>
                  <a:srgbClr val="5E17EB"/>
                </a:solidFill>
                <a:latin typeface="Noto Sans T Chinese"/>
              </a:rPr>
              <a:t>：</a:t>
            </a:r>
          </a:p>
          <a:p>
            <a:pPr algn="ctr">
              <a:lnSpc>
                <a:spcPts val="11978"/>
              </a:lnSpc>
            </a:pPr>
            <a:r>
              <a:rPr lang="en-US" sz="5900" dirty="0" err="1">
                <a:solidFill>
                  <a:srgbClr val="5E17EB"/>
                </a:solidFill>
                <a:ea typeface="Noto Sans T Chinese"/>
              </a:rPr>
              <a:t>使果實可以隨海水漂流</a:t>
            </a:r>
            <a:endParaRPr lang="en-US" sz="5900" dirty="0">
              <a:solidFill>
                <a:srgbClr val="5E17EB"/>
              </a:solidFill>
              <a:ea typeface="Noto Sans T Chinese"/>
            </a:endParaRPr>
          </a:p>
          <a:p>
            <a:pPr algn="ctr">
              <a:lnSpc>
                <a:spcPts val="7021"/>
              </a:lnSpc>
            </a:pPr>
            <a:r>
              <a:rPr lang="en-US" sz="4800" dirty="0" err="1">
                <a:solidFill>
                  <a:srgbClr val="000000"/>
                </a:solidFill>
                <a:latin typeface="芫荽"/>
              </a:rPr>
              <a:t>1.外果皮為纖維質構成，重量輕且內部充滿空氣，果實飄浮在水面上</a:t>
            </a:r>
            <a:r>
              <a:rPr lang="en-US" sz="4800" dirty="0">
                <a:solidFill>
                  <a:srgbClr val="000000"/>
                </a:solidFill>
                <a:latin typeface="芫荽"/>
              </a:rPr>
              <a:t>。</a:t>
            </a:r>
          </a:p>
          <a:p>
            <a:pPr algn="ctr">
              <a:lnSpc>
                <a:spcPts val="7021"/>
              </a:lnSpc>
            </a:pPr>
            <a:r>
              <a:rPr lang="en-US" sz="4800" dirty="0" err="1">
                <a:solidFill>
                  <a:srgbClr val="000000"/>
                </a:solidFill>
                <a:latin typeface="芫荽"/>
              </a:rPr>
              <a:t>2.種子內有氣室，可使種子飄浮於水面</a:t>
            </a:r>
            <a:r>
              <a:rPr lang="en-US" sz="4800" dirty="0">
                <a:solidFill>
                  <a:srgbClr val="000000"/>
                </a:solidFill>
                <a:latin typeface="芫荽"/>
              </a:rPr>
              <a:t>。</a:t>
            </a:r>
          </a:p>
          <a:p>
            <a:pPr algn="ctr">
              <a:lnSpc>
                <a:spcPts val="7021"/>
              </a:lnSpc>
            </a:pPr>
            <a:r>
              <a:rPr lang="en-US" sz="4800" dirty="0" err="1">
                <a:solidFill>
                  <a:srgbClr val="000000"/>
                </a:solidFill>
                <a:latin typeface="芫荽"/>
              </a:rPr>
              <a:t>3.果實總苞特化成中空，也可飄浮於水面</a:t>
            </a:r>
            <a:r>
              <a:rPr lang="en-US" sz="4800" dirty="0">
                <a:solidFill>
                  <a:srgbClr val="000000"/>
                </a:solidFill>
                <a:latin typeface="芫荽"/>
              </a:rPr>
              <a:t>。</a:t>
            </a:r>
          </a:p>
          <a:p>
            <a:pPr algn="ctr">
              <a:lnSpc>
                <a:spcPts val="7021"/>
              </a:lnSpc>
            </a:pPr>
            <a:r>
              <a:rPr lang="en-US" sz="4800" dirty="0" err="1">
                <a:solidFill>
                  <a:srgbClr val="000000"/>
                </a:solidFill>
                <a:latin typeface="芫荽"/>
              </a:rPr>
              <a:t>4.種子呈海綿狀</a:t>
            </a:r>
            <a:r>
              <a:rPr lang="en-US" sz="4800" dirty="0">
                <a:solidFill>
                  <a:srgbClr val="000000"/>
                </a:solidFill>
                <a:latin typeface="芫荽"/>
              </a:rPr>
              <a:t>。</a:t>
            </a:r>
          </a:p>
          <a:p>
            <a:pPr algn="ctr">
              <a:lnSpc>
                <a:spcPts val="7021"/>
              </a:lnSpc>
            </a:pPr>
            <a:r>
              <a:rPr lang="en-US" sz="4800" dirty="0" err="1">
                <a:solidFill>
                  <a:srgbClr val="000000"/>
                </a:solidFill>
                <a:latin typeface="芫荽"/>
              </a:rPr>
              <a:t>5.種子外層包覆一層絨毛</a:t>
            </a:r>
            <a:r>
              <a:rPr lang="en-US" sz="4800" dirty="0">
                <a:solidFill>
                  <a:srgbClr val="000000"/>
                </a:solidFill>
                <a:latin typeface="芫荽"/>
              </a:rPr>
              <a:t>。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312754" y="-1374422"/>
            <a:ext cx="8215360" cy="7907356"/>
            <a:chOff x="30480" y="591820"/>
            <a:chExt cx="12736830" cy="12259310"/>
          </a:xfrm>
        </p:grpSpPr>
        <p:sp>
          <p:nvSpPr>
            <p:cNvPr id="3" name="Freeform 3"/>
            <p:cNvSpPr/>
            <p:nvPr/>
          </p:nvSpPr>
          <p:spPr>
            <a:xfrm>
              <a:off x="30480" y="59182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1" y="2120900"/>
                    <a:pt x="8590281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19"/>
                    <a:pt x="1822450" y="10811510"/>
                    <a:pt x="2842260" y="11203940"/>
                  </a:cubicBezTo>
                  <a:cubicBezTo>
                    <a:pt x="5585460" y="12259310"/>
                    <a:pt x="8953500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solidFill>
              <a:srgbClr val="92955D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 rot="8471429">
            <a:off x="11501630" y="3473810"/>
            <a:ext cx="7393293" cy="7116109"/>
            <a:chOff x="30480" y="591820"/>
            <a:chExt cx="12736830" cy="12259310"/>
          </a:xfrm>
        </p:grpSpPr>
        <p:sp>
          <p:nvSpPr>
            <p:cNvPr id="5" name="Freeform 5"/>
            <p:cNvSpPr/>
            <p:nvPr/>
          </p:nvSpPr>
          <p:spPr>
            <a:xfrm>
              <a:off x="30480" y="59182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1" y="2120900"/>
                    <a:pt x="8590281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19"/>
                    <a:pt x="1822450" y="10811510"/>
                    <a:pt x="2842260" y="11203940"/>
                  </a:cubicBezTo>
                  <a:cubicBezTo>
                    <a:pt x="5585460" y="12259310"/>
                    <a:pt x="8953500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solidFill>
              <a:srgbClr val="8E5A3E"/>
            </a:solidFill>
            <a:ln w="12700">
              <a:solidFill>
                <a:srgbClr val="000000"/>
              </a:solidFill>
            </a:ln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1524105" y="691577"/>
            <a:ext cx="4885499" cy="584135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906454">
            <a:off x="2301295" y="5078813"/>
            <a:ext cx="4229071" cy="6531383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6714280" y="1942495"/>
            <a:ext cx="7778794" cy="7617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294626" lvl="1" indent="-647313">
              <a:lnSpc>
                <a:spcPts val="9894"/>
              </a:lnSpc>
              <a:buFont typeface="Arial"/>
              <a:buChar char="•"/>
            </a:pPr>
            <a:r>
              <a:rPr lang="en-US" sz="5996" spc="125" dirty="0" err="1" smtClean="0">
                <a:solidFill>
                  <a:srgbClr val="A06843"/>
                </a:solidFill>
                <a:ea typeface="More Sugar"/>
              </a:rPr>
              <a:t>防風定</a:t>
            </a:r>
            <a:r>
              <a:rPr lang="zh-TW" altLang="en-US" sz="5996" spc="125" dirty="0" smtClean="0">
                <a:solidFill>
                  <a:srgbClr val="A06843"/>
                </a:solidFill>
                <a:ea typeface="More Sugar"/>
              </a:rPr>
              <a:t>砂</a:t>
            </a:r>
            <a:endParaRPr lang="en-US" sz="5996" spc="125" dirty="0">
              <a:solidFill>
                <a:srgbClr val="A06843"/>
              </a:solidFill>
              <a:ea typeface="More Sugar"/>
            </a:endParaRPr>
          </a:p>
          <a:p>
            <a:pPr marL="1294626" lvl="1" indent="-647313">
              <a:lnSpc>
                <a:spcPts val="9894"/>
              </a:lnSpc>
              <a:buFont typeface="Arial"/>
              <a:buChar char="•"/>
            </a:pPr>
            <a:r>
              <a:rPr lang="en-US" sz="5996" spc="125" dirty="0" err="1">
                <a:solidFill>
                  <a:srgbClr val="A06843"/>
                </a:solidFill>
                <a:ea typeface="More Sugar"/>
              </a:rPr>
              <a:t>土壤改良</a:t>
            </a:r>
            <a:endParaRPr lang="en-US" sz="5996" spc="125" dirty="0">
              <a:solidFill>
                <a:srgbClr val="A06843"/>
              </a:solidFill>
              <a:ea typeface="More Sugar"/>
            </a:endParaRPr>
          </a:p>
          <a:p>
            <a:pPr marL="1294626" lvl="1" indent="-647313">
              <a:lnSpc>
                <a:spcPts val="9894"/>
              </a:lnSpc>
              <a:buFont typeface="Arial"/>
              <a:buChar char="•"/>
            </a:pPr>
            <a:r>
              <a:rPr lang="en-US" sz="5996" spc="125" dirty="0" err="1">
                <a:solidFill>
                  <a:srgbClr val="A06843"/>
                </a:solidFill>
                <a:ea typeface="More Sugar"/>
              </a:rPr>
              <a:t>景觀美化</a:t>
            </a:r>
            <a:endParaRPr lang="en-US" sz="5996" spc="125" dirty="0">
              <a:solidFill>
                <a:srgbClr val="A06843"/>
              </a:solidFill>
              <a:ea typeface="More Sugar"/>
            </a:endParaRPr>
          </a:p>
          <a:p>
            <a:pPr marL="1294626" lvl="1" indent="-647313">
              <a:lnSpc>
                <a:spcPts val="9894"/>
              </a:lnSpc>
              <a:buFont typeface="Arial"/>
              <a:buChar char="•"/>
            </a:pPr>
            <a:r>
              <a:rPr lang="en-US" sz="5996" spc="125" dirty="0" err="1">
                <a:solidFill>
                  <a:srgbClr val="A06843"/>
                </a:solidFill>
                <a:ea typeface="More Sugar"/>
              </a:rPr>
              <a:t>生物棲息</a:t>
            </a:r>
            <a:endParaRPr lang="en-US" sz="5996" spc="125" dirty="0">
              <a:solidFill>
                <a:srgbClr val="A06843"/>
              </a:solidFill>
              <a:ea typeface="More Sugar"/>
            </a:endParaRPr>
          </a:p>
          <a:p>
            <a:pPr marL="1294626" lvl="1" indent="-647313">
              <a:lnSpc>
                <a:spcPts val="9894"/>
              </a:lnSpc>
              <a:buFont typeface="Arial"/>
              <a:buChar char="•"/>
            </a:pPr>
            <a:r>
              <a:rPr lang="en-US" sz="5996" spc="125" dirty="0" err="1">
                <a:solidFill>
                  <a:srgbClr val="A06843"/>
                </a:solidFill>
                <a:ea typeface="More Sugar"/>
              </a:rPr>
              <a:t>生態旅遊</a:t>
            </a:r>
            <a:endParaRPr lang="en-US" sz="5996" spc="125" dirty="0">
              <a:solidFill>
                <a:srgbClr val="A06843"/>
              </a:solidFill>
              <a:ea typeface="More Sugar"/>
            </a:endParaRPr>
          </a:p>
          <a:p>
            <a:pPr marL="1294626" lvl="1" indent="-647313">
              <a:lnSpc>
                <a:spcPts val="9894"/>
              </a:lnSpc>
              <a:buFont typeface="Arial"/>
              <a:buChar char="•"/>
            </a:pPr>
            <a:r>
              <a:rPr lang="en-US" sz="5996" spc="125" dirty="0" err="1">
                <a:solidFill>
                  <a:srgbClr val="A06843"/>
                </a:solidFill>
                <a:ea typeface="More Sugar"/>
              </a:rPr>
              <a:t>教育場域</a:t>
            </a:r>
            <a:endParaRPr lang="en-US" sz="5996" spc="125" dirty="0">
              <a:solidFill>
                <a:srgbClr val="A06843"/>
              </a:solidFill>
              <a:ea typeface="More Sugar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625288" y="695325"/>
            <a:ext cx="5735079" cy="30805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34"/>
              </a:lnSpc>
              <a:spcBef>
                <a:spcPct val="0"/>
              </a:spcBef>
            </a:pPr>
            <a:r>
              <a:rPr lang="en-US" sz="7596" spc="159" dirty="0" err="1">
                <a:solidFill>
                  <a:srgbClr val="FFC000"/>
                </a:solidFill>
                <a:ea typeface="芫荽"/>
              </a:rPr>
              <a:t>海濱植物的六大功用</a:t>
            </a:r>
            <a:r>
              <a:rPr lang="en-US" sz="7596" spc="159" dirty="0">
                <a:solidFill>
                  <a:srgbClr val="000000"/>
                </a:solidFill>
                <a:ea typeface="芫荽"/>
              </a:rPr>
              <a:t> 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B3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81722" y="1719019"/>
            <a:ext cx="10564006" cy="837197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3373813">
            <a:off x="-1673451" y="0"/>
            <a:ext cx="6505613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79356" y="4828367"/>
            <a:ext cx="11861006" cy="474181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774543" y="0"/>
            <a:ext cx="2438954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4736979" y="6466374"/>
            <a:ext cx="4354438" cy="512835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942997">
            <a:off x="-156891" y="6450527"/>
            <a:ext cx="6236013" cy="7672947"/>
          </a:xfrm>
          <a:prstGeom prst="rect">
            <a:avLst/>
          </a:prstGeom>
        </p:spPr>
      </p:pic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0197352" y="-997324"/>
            <a:ext cx="7828638" cy="7828638"/>
            <a:chOff x="0" y="0"/>
            <a:chExt cx="12700000" cy="12700000"/>
          </a:xfrm>
        </p:grpSpPr>
        <p:sp>
          <p:nvSpPr>
            <p:cNvPr id="9" name="Freeform 9"/>
            <p:cNvSpPr/>
            <p:nvPr/>
          </p:nvSpPr>
          <p:spPr>
            <a:xfrm>
              <a:off x="-11430" y="857250"/>
              <a:ext cx="13009880" cy="11644630"/>
            </a:xfrm>
            <a:custGeom>
              <a:avLst/>
              <a:gdLst/>
              <a:ahLst/>
              <a:cxnLst/>
              <a:rect l="l" t="t" r="r" b="b"/>
              <a:pathLst>
                <a:path w="13009880" h="11644630">
                  <a:moveTo>
                    <a:pt x="10152380" y="938530"/>
                  </a:moveTo>
                  <a:cubicBezTo>
                    <a:pt x="8962390" y="189230"/>
                    <a:pt x="8643620" y="154940"/>
                    <a:pt x="7245350" y="0"/>
                  </a:cubicBezTo>
                  <a:cubicBezTo>
                    <a:pt x="4039870" y="38100"/>
                    <a:pt x="1441450" y="1889760"/>
                    <a:pt x="435610" y="4933950"/>
                  </a:cubicBezTo>
                  <a:cubicBezTo>
                    <a:pt x="91440" y="5975350"/>
                    <a:pt x="0" y="7139940"/>
                    <a:pt x="403860" y="8159750"/>
                  </a:cubicBezTo>
                  <a:cubicBezTo>
                    <a:pt x="934720" y="9499600"/>
                    <a:pt x="2254250" y="10407650"/>
                    <a:pt x="3648710" y="10773410"/>
                  </a:cubicBezTo>
                  <a:cubicBezTo>
                    <a:pt x="5043170" y="11140440"/>
                    <a:pt x="6578600" y="11644630"/>
                    <a:pt x="8008619" y="11470640"/>
                  </a:cubicBezTo>
                  <a:cubicBezTo>
                    <a:pt x="9123679" y="11334750"/>
                    <a:pt x="10237469" y="10519410"/>
                    <a:pt x="11071860" y="9767570"/>
                  </a:cubicBezTo>
                  <a:cubicBezTo>
                    <a:pt x="11625579" y="9268460"/>
                    <a:pt x="11971019" y="8576310"/>
                    <a:pt x="12202160" y="7867650"/>
                  </a:cubicBezTo>
                  <a:cubicBezTo>
                    <a:pt x="13009880" y="5401310"/>
                    <a:pt x="12348210" y="2322830"/>
                    <a:pt x="10152380" y="938530"/>
                  </a:cubicBezTo>
                  <a:close/>
                </a:path>
              </a:pathLst>
            </a:custGeom>
            <a:blipFill>
              <a:blip r:embed="rId14"/>
              <a:stretch>
                <a:fillRect l="-11992" r="-11992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3213497" y="6038356"/>
            <a:ext cx="8811433" cy="17192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73"/>
              </a:lnSpc>
            </a:pPr>
            <a:r>
              <a:rPr lang="en-US" sz="12197">
                <a:solidFill>
                  <a:srgbClr val="FFFFFF"/>
                </a:solidFill>
                <a:latin typeface="More Sugar"/>
              </a:rPr>
              <a:t>Thank You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B3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430547" y="704507"/>
            <a:ext cx="6111798" cy="595900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700688" y="3178374"/>
            <a:ext cx="1512630" cy="171160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491121" y="5245074"/>
            <a:ext cx="1378155" cy="166042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2430547" y="5549691"/>
            <a:ext cx="4983874" cy="328935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180198" y="7194370"/>
            <a:ext cx="2258898" cy="267325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3439096" y="841321"/>
            <a:ext cx="10124504" cy="17250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419"/>
              </a:lnSpc>
            </a:pPr>
            <a:r>
              <a:rPr lang="en-US" sz="10299" dirty="0" err="1">
                <a:solidFill>
                  <a:srgbClr val="246B5A"/>
                </a:solidFill>
                <a:ea typeface="王漢宗顏楷體"/>
              </a:rPr>
              <a:t>海濱植物的定義</a:t>
            </a:r>
            <a:endParaRPr lang="en-US" sz="10299" dirty="0">
              <a:solidFill>
                <a:srgbClr val="246B5A"/>
              </a:solidFill>
              <a:ea typeface="王漢宗顏楷體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3213318" y="3703227"/>
            <a:ext cx="7939631" cy="1186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59"/>
              </a:lnSpc>
            </a:pPr>
            <a:r>
              <a:rPr lang="en-US" sz="6899" dirty="0" err="1">
                <a:solidFill>
                  <a:srgbClr val="246B5A"/>
                </a:solidFill>
                <a:ea typeface="芫荽"/>
              </a:rPr>
              <a:t>能適應生長於海邊</a:t>
            </a:r>
            <a:endParaRPr lang="en-US" sz="6899" dirty="0">
              <a:solidFill>
                <a:srgbClr val="246B5A"/>
              </a:solidFill>
              <a:ea typeface="芫荽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145500" y="5476761"/>
            <a:ext cx="9970300" cy="11867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59"/>
              </a:lnSpc>
            </a:pPr>
            <a:r>
              <a:rPr lang="en-US" sz="6899" dirty="0" err="1">
                <a:solidFill>
                  <a:srgbClr val="246B5A"/>
                </a:solidFill>
                <a:ea typeface="芫荽"/>
              </a:rPr>
              <a:t>位於海水與陸地交界處</a:t>
            </a:r>
            <a:endParaRPr lang="en-US" sz="6899" dirty="0">
              <a:solidFill>
                <a:srgbClr val="246B5A"/>
              </a:solidFill>
              <a:ea typeface="芫荽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3221048" y="7558861"/>
            <a:ext cx="9209499" cy="23087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9"/>
              </a:lnSpc>
            </a:pPr>
            <a:r>
              <a:rPr lang="en-US" sz="6599" dirty="0" err="1">
                <a:solidFill>
                  <a:srgbClr val="246B5A"/>
                </a:solidFill>
                <a:ea typeface="芫荽"/>
              </a:rPr>
              <a:t>常受到海水浸泡、海風海鹽吹拂</a:t>
            </a:r>
            <a:endParaRPr lang="en-US" sz="6599" dirty="0">
              <a:solidFill>
                <a:srgbClr val="246B5A"/>
              </a:solidFill>
              <a:ea typeface="芫荽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7101419">
            <a:off x="9682765" y="454387"/>
            <a:ext cx="11370383" cy="18447523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5944483" y="6026416"/>
            <a:ext cx="6014381" cy="5788894"/>
            <a:chOff x="30480" y="591820"/>
            <a:chExt cx="12736830" cy="12259310"/>
          </a:xfrm>
        </p:grpSpPr>
        <p:sp>
          <p:nvSpPr>
            <p:cNvPr id="4" name="Freeform 4"/>
            <p:cNvSpPr/>
            <p:nvPr/>
          </p:nvSpPr>
          <p:spPr>
            <a:xfrm>
              <a:off x="30480" y="59182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1" y="2120900"/>
                    <a:pt x="8590281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19"/>
                    <a:pt x="1822450" y="10811510"/>
                    <a:pt x="2842260" y="11203940"/>
                  </a:cubicBezTo>
                  <a:cubicBezTo>
                    <a:pt x="5585460" y="12259310"/>
                    <a:pt x="8953500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blipFill>
              <a:blip r:embed="rId4"/>
              <a:stretch>
                <a:fillRect l="-26420" t="-83940" r="-7547" b="-10034"/>
              </a:stretch>
            </a:blip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7101419">
            <a:off x="-2403400" y="-3019360"/>
            <a:ext cx="4806800" cy="77986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3373813">
            <a:off x="14879108" y="6790214"/>
            <a:ext cx="6505613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4536204" y="3760459"/>
            <a:ext cx="1413531" cy="608044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-557738" y="3731026"/>
            <a:ext cx="5312618" cy="24106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8604418" y="2764511"/>
            <a:ext cx="4611903" cy="399506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3894375" y="1451633"/>
            <a:ext cx="4134044" cy="3715472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-673418" y="651362"/>
            <a:ext cx="11972072" cy="19420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803"/>
              </a:lnSpc>
            </a:pPr>
            <a:r>
              <a:rPr lang="en-US" sz="11287">
                <a:solidFill>
                  <a:srgbClr val="246B5A"/>
                </a:solidFill>
                <a:ea typeface="芫荽"/>
              </a:rPr>
              <a:t>關於植物</a:t>
            </a:r>
          </a:p>
        </p:txBody>
      </p:sp>
      <p:sp>
        <p:nvSpPr>
          <p:cNvPr id="12" name="TextBox 12"/>
          <p:cNvSpPr txBox="1"/>
          <p:nvPr/>
        </p:nvSpPr>
        <p:spPr>
          <a:xfrm rot="-415837">
            <a:off x="1380430" y="3508668"/>
            <a:ext cx="1457008" cy="1717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 dirty="0">
                <a:solidFill>
                  <a:srgbClr val="A06843"/>
                </a:solidFill>
                <a:ea typeface="芫荽"/>
              </a:rPr>
              <a:t>根</a:t>
            </a:r>
          </a:p>
        </p:txBody>
      </p:sp>
      <p:sp>
        <p:nvSpPr>
          <p:cNvPr id="13" name="TextBox 13"/>
          <p:cNvSpPr txBox="1"/>
          <p:nvPr/>
        </p:nvSpPr>
        <p:spPr>
          <a:xfrm rot="-415837">
            <a:off x="3854924" y="6770370"/>
            <a:ext cx="1457008" cy="1717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 dirty="0">
                <a:solidFill>
                  <a:srgbClr val="A06843"/>
                </a:solidFill>
                <a:ea typeface="芫荽"/>
              </a:rPr>
              <a:t>莖</a:t>
            </a:r>
          </a:p>
        </p:txBody>
      </p:sp>
      <p:sp>
        <p:nvSpPr>
          <p:cNvPr id="14" name="TextBox 14"/>
          <p:cNvSpPr txBox="1"/>
          <p:nvPr/>
        </p:nvSpPr>
        <p:spPr>
          <a:xfrm rot="-415837">
            <a:off x="6661863" y="4928635"/>
            <a:ext cx="1457008" cy="1717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 dirty="0">
                <a:solidFill>
                  <a:srgbClr val="A06843"/>
                </a:solidFill>
                <a:ea typeface="芫荽"/>
              </a:rPr>
              <a:t>葉</a:t>
            </a:r>
          </a:p>
        </p:txBody>
      </p:sp>
      <p:sp>
        <p:nvSpPr>
          <p:cNvPr id="15" name="TextBox 15"/>
          <p:cNvSpPr txBox="1"/>
          <p:nvPr/>
        </p:nvSpPr>
        <p:spPr>
          <a:xfrm rot="-415837">
            <a:off x="9757868" y="1210897"/>
            <a:ext cx="1457008" cy="1717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 dirty="0">
                <a:solidFill>
                  <a:srgbClr val="A06843"/>
                </a:solidFill>
                <a:ea typeface="芫荽"/>
              </a:rPr>
              <a:t>花</a:t>
            </a:r>
          </a:p>
        </p:txBody>
      </p:sp>
      <p:sp>
        <p:nvSpPr>
          <p:cNvPr id="16" name="TextBox 16"/>
          <p:cNvSpPr txBox="1"/>
          <p:nvPr/>
        </p:nvSpPr>
        <p:spPr>
          <a:xfrm rot="-415837">
            <a:off x="12405110" y="140957"/>
            <a:ext cx="1622420" cy="2907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06"/>
              </a:lnSpc>
            </a:pPr>
            <a:r>
              <a:rPr lang="en-US" sz="8290" dirty="0" err="1">
                <a:solidFill>
                  <a:srgbClr val="A06843"/>
                </a:solidFill>
                <a:ea typeface="芫荽"/>
              </a:rPr>
              <a:t>果實</a:t>
            </a:r>
            <a:endParaRPr lang="en-US" sz="8290" dirty="0">
              <a:solidFill>
                <a:srgbClr val="A06843"/>
              </a:solidFill>
              <a:ea typeface="芫荽"/>
            </a:endParaRPr>
          </a:p>
        </p:txBody>
      </p:sp>
      <p:sp>
        <p:nvSpPr>
          <p:cNvPr id="17" name="TextBox 17"/>
          <p:cNvSpPr txBox="1"/>
          <p:nvPr/>
        </p:nvSpPr>
        <p:spPr>
          <a:xfrm rot="576375">
            <a:off x="15304687" y="4868615"/>
            <a:ext cx="1622420" cy="2907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06"/>
              </a:lnSpc>
            </a:pPr>
            <a:r>
              <a:rPr lang="en-US" sz="8290" dirty="0" err="1">
                <a:solidFill>
                  <a:srgbClr val="A06843"/>
                </a:solidFill>
                <a:ea typeface="芫荽"/>
              </a:rPr>
              <a:t>種子</a:t>
            </a:r>
            <a:endParaRPr lang="en-US" sz="8290" dirty="0">
              <a:solidFill>
                <a:srgbClr val="A06843"/>
              </a:solidFill>
              <a:ea typeface="芫荽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224294">
            <a:off x="3028035" y="-2045004"/>
            <a:ext cx="10426658" cy="1691640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70969" y="7200900"/>
            <a:ext cx="2857916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115870" y="0"/>
            <a:ext cx="1738946" cy="352922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2290461" flipH="1">
            <a:off x="14178557" y="5649072"/>
            <a:ext cx="4519426" cy="603321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/>
          <a:srcRect l="18937"/>
          <a:stretch>
            <a:fillRect/>
          </a:stretch>
        </p:blipFill>
        <p:spPr>
          <a:xfrm rot="-1807091">
            <a:off x="-1321736" y="-2093900"/>
            <a:ext cx="10098098" cy="730306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6234311" y="7200900"/>
            <a:ext cx="5327831" cy="93963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9020088">
            <a:off x="4210082" y="-730595"/>
            <a:ext cx="5143500" cy="411480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84726" y="223656"/>
            <a:ext cx="17427000" cy="18555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71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27" b="0" i="0" u="none" strike="noStrike" kern="1200" cap="none" spc="0" normalizeH="0" baseline="0" noProof="0" dirty="0">
                <a:ln>
                  <a:noFill/>
                </a:ln>
                <a:solidFill>
                  <a:srgbClr val="FFF5E1"/>
                </a:solidFill>
                <a:effectLst/>
                <a:uLnTx/>
                <a:uFillTx/>
                <a:latin typeface="芫荽"/>
                <a:ea typeface="+mn-ea"/>
                <a:cs typeface="+mn-cs"/>
              </a:rPr>
              <a:t> </a:t>
            </a:r>
            <a:r>
              <a:rPr kumimoji="0" lang="en-US" sz="11227" b="0" i="0" u="none" strike="noStrike" kern="1200" cap="none" spc="0" normalizeH="0" baseline="0" noProof="0" dirty="0" err="1">
                <a:ln>
                  <a:noFill/>
                </a:ln>
                <a:solidFill>
                  <a:srgbClr val="FFF5E1"/>
                </a:solidFill>
                <a:effectLst/>
                <a:uLnTx/>
                <a:uFillTx/>
                <a:latin typeface="芫荽"/>
                <a:ea typeface="+mn-ea"/>
                <a:cs typeface="+mn-cs"/>
              </a:rPr>
              <a:t>活動</a:t>
            </a:r>
            <a:r>
              <a:rPr kumimoji="0" lang="zh-TW" altLang="en-US" sz="11227" b="0" i="0" u="none" strike="noStrike" kern="1200" cap="none" spc="0" normalizeH="0" baseline="0" noProof="0" dirty="0">
                <a:ln>
                  <a:noFill/>
                </a:ln>
                <a:solidFill>
                  <a:srgbClr val="FFF5E1"/>
                </a:solidFill>
                <a:effectLst/>
                <a:uLnTx/>
                <a:uFillTx/>
                <a:latin typeface="芫荽"/>
                <a:ea typeface="新細明體" panose="02020500000000000000" pitchFamily="18" charset="-120"/>
                <a:cs typeface="+mn-cs"/>
              </a:rPr>
              <a:t>一</a:t>
            </a:r>
            <a:r>
              <a:rPr kumimoji="0" lang="en-US" sz="11227" b="0" i="0" u="none" strike="noStrike" kern="1200" cap="none" spc="0" normalizeH="0" baseline="0" noProof="0" dirty="0">
                <a:ln>
                  <a:noFill/>
                </a:ln>
                <a:solidFill>
                  <a:srgbClr val="246B5A"/>
                </a:solidFill>
                <a:effectLst/>
                <a:uLnTx/>
                <a:uFillTx/>
                <a:latin typeface="Calibri"/>
                <a:ea typeface="芫荽"/>
                <a:cs typeface="+mn-cs"/>
              </a:rPr>
              <a:t>google</a:t>
            </a:r>
            <a:r>
              <a:rPr kumimoji="0" lang="zh-TW" altLang="en-US" sz="11227" b="0" i="0" u="none" strike="noStrike" kern="1200" cap="none" spc="0" normalizeH="0" baseline="0" noProof="0" dirty="0">
                <a:ln>
                  <a:noFill/>
                </a:ln>
                <a:solidFill>
                  <a:srgbClr val="246B5A"/>
                </a:solidFill>
                <a:effectLst/>
                <a:uLnTx/>
                <a:uFillTx/>
                <a:latin typeface="Calibri"/>
                <a:ea typeface="芫荽"/>
                <a:cs typeface="+mn-cs"/>
              </a:rPr>
              <a:t> </a:t>
            </a:r>
            <a:r>
              <a:rPr kumimoji="0" lang="en-US" altLang="zh-TW" sz="11227" b="0" i="0" u="none" strike="noStrike" kern="1200" cap="none" spc="0" normalizeH="0" baseline="0" noProof="0" dirty="0">
                <a:ln>
                  <a:noFill/>
                </a:ln>
                <a:solidFill>
                  <a:srgbClr val="246B5A"/>
                </a:solidFill>
                <a:effectLst/>
                <a:uLnTx/>
                <a:uFillTx/>
                <a:latin typeface="Calibri"/>
                <a:ea typeface="芫荽"/>
                <a:cs typeface="+mn-cs"/>
              </a:rPr>
              <a:t>map</a:t>
            </a:r>
            <a:r>
              <a:rPr kumimoji="0" lang="zh-TW" altLang="en-US" sz="11227" b="0" i="0" u="none" strike="noStrike" kern="1200" cap="none" spc="0" normalizeH="0" baseline="0" noProof="0" dirty="0">
                <a:ln>
                  <a:noFill/>
                </a:ln>
                <a:solidFill>
                  <a:srgbClr val="246B5A"/>
                </a:solidFill>
                <a:effectLst/>
                <a:uLnTx/>
                <a:uFillTx/>
                <a:latin typeface="Calibri"/>
                <a:ea typeface="芫荽"/>
                <a:cs typeface="+mn-cs"/>
              </a:rPr>
              <a:t> 看世界</a:t>
            </a:r>
            <a:endParaRPr kumimoji="0" lang="en-US" sz="11227" b="0" i="0" u="none" strike="noStrike" kern="1200" cap="none" spc="0" normalizeH="0" baseline="0" noProof="0" dirty="0">
              <a:ln>
                <a:noFill/>
              </a:ln>
              <a:solidFill>
                <a:srgbClr val="246B5A"/>
              </a:solidFill>
              <a:effectLst/>
              <a:uLnTx/>
              <a:uFillTx/>
              <a:latin typeface="Calibri"/>
              <a:ea typeface="芫荽"/>
              <a:cs typeface="+mn-cs"/>
            </a:endParaRPr>
          </a:p>
        </p:txBody>
      </p:sp>
      <p:graphicFrame>
        <p:nvGraphicFramePr>
          <p:cNvPr id="11" name="表格 10">
            <a:extLst>
              <a:ext uri="{FF2B5EF4-FFF2-40B4-BE49-F238E27FC236}">
                <a16:creationId xmlns:a16="http://schemas.microsoft.com/office/drawing/2014/main" xmlns="" id="{E8AEDC56-390E-46B9-BAB1-88DB031BE6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8024234"/>
              </p:ext>
            </p:extLst>
          </p:nvPr>
        </p:nvGraphicFramePr>
        <p:xfrm>
          <a:off x="3528884" y="3656420"/>
          <a:ext cx="15554946" cy="62435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54946">
                  <a:extLst>
                    <a:ext uri="{9D8B030D-6E8A-4147-A177-3AD203B41FA5}">
                      <a16:colId xmlns:a16="http://schemas.microsoft.com/office/drawing/2014/main" xmlns="" val="4284700029"/>
                    </a:ext>
                  </a:extLst>
                </a:gridCol>
              </a:tblGrid>
              <a:tr h="2081172">
                <a:tc>
                  <a:txBody>
                    <a:bodyPr/>
                    <a:lstStyle/>
                    <a:p>
                      <a:pPr>
                        <a:lnSpc>
                          <a:spcPts val="12527"/>
                        </a:lnSpc>
                      </a:pPr>
                      <a:r>
                        <a:rPr lang="en-US" altLang="zh-TW" sz="9600" dirty="0" err="1" smtClean="0">
                          <a:solidFill>
                            <a:schemeClr val="tx1"/>
                          </a:solidFill>
                          <a:ea typeface="芫荽"/>
                          <a:hlinkClick r:id="rId15"/>
                        </a:rPr>
                        <a:t>沙岸植物</a:t>
                      </a:r>
                      <a:r>
                        <a:rPr lang="zh-TW" altLang="en-US" sz="9600" dirty="0">
                          <a:solidFill>
                            <a:schemeClr val="tx1"/>
                          </a:solidFill>
                          <a:ea typeface="芫荽"/>
                          <a:hlinkClick r:id="rId15"/>
                        </a:rPr>
                        <a:t>路線</a:t>
                      </a:r>
                      <a:endParaRPr lang="en-US" altLang="zh-TW" sz="9600" dirty="0">
                        <a:solidFill>
                          <a:schemeClr val="tx1"/>
                        </a:solidFill>
                        <a:ea typeface="芫荽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529932012"/>
                  </a:ext>
                </a:extLst>
              </a:tr>
              <a:tr h="20811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25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600" b="1" kern="1200" dirty="0">
                          <a:solidFill>
                            <a:schemeClr val="tx1"/>
                          </a:solidFill>
                          <a:latin typeface="+mn-lt"/>
                          <a:ea typeface="芫荽"/>
                          <a:cs typeface="+mn-cs"/>
                          <a:hlinkClick r:id="rId16"/>
                        </a:rPr>
                        <a:t>海岸林植物路線</a:t>
                      </a:r>
                      <a:endParaRPr lang="en-US" altLang="zh-TW" sz="9600" b="1" kern="1200" dirty="0">
                        <a:solidFill>
                          <a:schemeClr val="tx1"/>
                        </a:solidFill>
                        <a:latin typeface="+mn-lt"/>
                        <a:ea typeface="芫荽"/>
                        <a:cs typeface="+mn-cs"/>
                      </a:endParaRPr>
                    </a:p>
                    <a:p>
                      <a:endParaRPr lang="zh-TW" alt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517955376"/>
                  </a:ext>
                </a:extLst>
              </a:tr>
              <a:tr h="2081172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2527"/>
                        </a:lnSpc>
                      </a:pPr>
                      <a:r>
                        <a:rPr lang="zh-TW" altLang="en-US" sz="9600" b="1" kern="1200" dirty="0">
                          <a:solidFill>
                            <a:schemeClr val="tx1"/>
                          </a:solidFill>
                          <a:latin typeface="+mn-lt"/>
                          <a:ea typeface="芫荽"/>
                          <a:cs typeface="+mn-cs"/>
                          <a:hlinkClick r:id="rId17"/>
                        </a:rPr>
                        <a:t>紅樹林植物路線</a:t>
                      </a:r>
                      <a:endParaRPr lang="zh-TW" altLang="en-US" sz="9600" b="1" kern="1200" dirty="0">
                        <a:solidFill>
                          <a:schemeClr val="tx1"/>
                        </a:solidFill>
                        <a:latin typeface="+mn-lt"/>
                        <a:ea typeface="芫荽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858752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3544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224294">
            <a:off x="2511442" y="-2888086"/>
            <a:ext cx="10426658" cy="1691640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70969" y="7200900"/>
            <a:ext cx="2857916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115870" y="0"/>
            <a:ext cx="1738946" cy="352922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2290461" flipH="1">
            <a:off x="14178557" y="5649072"/>
            <a:ext cx="4519426" cy="603321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/>
          <a:srcRect l="18937"/>
          <a:stretch>
            <a:fillRect/>
          </a:stretch>
        </p:blipFill>
        <p:spPr>
          <a:xfrm rot="-1807091">
            <a:off x="-992528" y="-2160647"/>
            <a:ext cx="7150404" cy="675303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6234311" y="7200900"/>
            <a:ext cx="5327831" cy="93963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9020088">
            <a:off x="4210082" y="-730595"/>
            <a:ext cx="5143500" cy="411480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099927" y="2820873"/>
            <a:ext cx="12856474" cy="3924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718"/>
              </a:lnSpc>
            </a:pPr>
            <a:r>
              <a:rPr lang="en-US" sz="11227">
                <a:solidFill>
                  <a:srgbClr val="FFF5E1"/>
                </a:solidFill>
                <a:latin typeface="芫荽"/>
              </a:rPr>
              <a:t> 活動二</a:t>
            </a:r>
          </a:p>
          <a:p>
            <a:pPr algn="ctr">
              <a:lnSpc>
                <a:spcPts val="15718"/>
              </a:lnSpc>
            </a:pPr>
            <a:r>
              <a:rPr lang="en-US" sz="11227">
                <a:solidFill>
                  <a:srgbClr val="246B5A"/>
                </a:solidFill>
                <a:ea typeface="芫荽"/>
              </a:rPr>
              <a:t>海濱植物小學堂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1371600" y="-2552700"/>
            <a:ext cx="9253934" cy="8906992"/>
            <a:chOff x="30480" y="591820"/>
            <a:chExt cx="12736830" cy="12259310"/>
          </a:xfrm>
        </p:grpSpPr>
        <p:sp>
          <p:nvSpPr>
            <p:cNvPr id="3" name="Freeform 3"/>
            <p:cNvSpPr/>
            <p:nvPr/>
          </p:nvSpPr>
          <p:spPr>
            <a:xfrm>
              <a:off x="30480" y="59182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1" y="2120900"/>
                    <a:pt x="8590281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19"/>
                    <a:pt x="1822450" y="10811510"/>
                    <a:pt x="2842260" y="11203940"/>
                  </a:cubicBezTo>
                  <a:cubicBezTo>
                    <a:pt x="5585460" y="12259310"/>
                    <a:pt x="8953500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solidFill>
              <a:srgbClr val="92955D"/>
            </a:solidFill>
            <a:ln w="12700">
              <a:solidFill>
                <a:srgbClr val="000000"/>
              </a:solidFill>
            </a:ln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906454">
            <a:off x="1863769" y="3063704"/>
            <a:ext cx="5675794" cy="8765705"/>
          </a:xfrm>
          <a:prstGeom prst="rect">
            <a:avLst/>
          </a:prstGeom>
        </p:spPr>
      </p:pic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7265651" y="-722482"/>
            <a:ext cx="12188942" cy="11731963"/>
            <a:chOff x="30480" y="591820"/>
            <a:chExt cx="12736830" cy="12259310"/>
          </a:xfrm>
        </p:grpSpPr>
        <p:sp>
          <p:nvSpPr>
            <p:cNvPr id="6" name="Freeform 6"/>
            <p:cNvSpPr/>
            <p:nvPr/>
          </p:nvSpPr>
          <p:spPr>
            <a:xfrm>
              <a:off x="30480" y="59182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1" y="2120900"/>
                    <a:pt x="8590281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19"/>
                    <a:pt x="1822450" y="10811510"/>
                    <a:pt x="2842260" y="11203940"/>
                  </a:cubicBezTo>
                  <a:cubicBezTo>
                    <a:pt x="5585460" y="12259310"/>
                    <a:pt x="8953500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blipFill>
              <a:blip r:embed="rId4"/>
              <a:stretch>
                <a:fillRect l="-11647" t="-5134" r="-11160" b="5134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1317525" y="670980"/>
            <a:ext cx="5040948" cy="3234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527"/>
              </a:lnSpc>
            </a:pPr>
            <a:r>
              <a:rPr lang="en-US" sz="11599">
                <a:solidFill>
                  <a:srgbClr val="FFF5E1"/>
                </a:solidFill>
                <a:ea typeface="芫荽"/>
              </a:rPr>
              <a:t>沙岸</a:t>
            </a:r>
          </a:p>
          <a:p>
            <a:pPr>
              <a:lnSpc>
                <a:spcPts val="12527"/>
              </a:lnSpc>
            </a:pPr>
            <a:r>
              <a:rPr lang="en-US" sz="11599">
                <a:solidFill>
                  <a:srgbClr val="FFF5E1"/>
                </a:solidFill>
                <a:ea typeface="芫荽"/>
              </a:rPr>
              <a:t>植物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2400" y="7454656"/>
            <a:ext cx="8123460" cy="1820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000000"/>
                </a:solidFill>
                <a:ea typeface="芫荽"/>
              </a:rPr>
              <a:t>代表性植物：馬鞍藤</a:t>
            </a:r>
            <a:r>
              <a:rPr lang="en-US" sz="5199" dirty="0">
                <a:solidFill>
                  <a:srgbClr val="000000"/>
                </a:solidFill>
                <a:ea typeface="芫荽"/>
              </a:rPr>
              <a:t>、</a:t>
            </a:r>
          </a:p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000000"/>
                </a:solidFill>
                <a:ea typeface="芫荽"/>
              </a:rPr>
              <a:t>濱刺麥、番杏、裂葉月見草</a:t>
            </a:r>
            <a:endParaRPr lang="en-US" sz="5199" dirty="0">
              <a:solidFill>
                <a:srgbClr val="000000"/>
              </a:solidFill>
              <a:ea typeface="芫荽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2620456" y="-4019946"/>
            <a:ext cx="9253934" cy="8906992"/>
            <a:chOff x="30480" y="591820"/>
            <a:chExt cx="12736830" cy="12259310"/>
          </a:xfrm>
        </p:grpSpPr>
        <p:sp>
          <p:nvSpPr>
            <p:cNvPr id="3" name="Freeform 3"/>
            <p:cNvSpPr/>
            <p:nvPr/>
          </p:nvSpPr>
          <p:spPr>
            <a:xfrm>
              <a:off x="30480" y="59182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1" y="2120900"/>
                    <a:pt x="8590281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19"/>
                    <a:pt x="1822450" y="10811510"/>
                    <a:pt x="2842260" y="11203940"/>
                  </a:cubicBezTo>
                  <a:cubicBezTo>
                    <a:pt x="5585460" y="12259310"/>
                    <a:pt x="8953500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solidFill>
              <a:srgbClr val="92955D"/>
            </a:solidFill>
            <a:ln w="12700">
              <a:solidFill>
                <a:srgbClr val="000000"/>
              </a:solidFill>
            </a:ln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906454">
            <a:off x="612875" y="2981582"/>
            <a:ext cx="6886005" cy="10634757"/>
          </a:xfrm>
          <a:prstGeom prst="rect">
            <a:avLst/>
          </a:prstGeom>
        </p:spPr>
      </p:pic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9560548" y="-1300832"/>
            <a:ext cx="7017845" cy="6754737"/>
            <a:chOff x="30480" y="591820"/>
            <a:chExt cx="12736830" cy="12259310"/>
          </a:xfrm>
        </p:grpSpPr>
        <p:sp>
          <p:nvSpPr>
            <p:cNvPr id="6" name="Freeform 6"/>
            <p:cNvSpPr/>
            <p:nvPr/>
          </p:nvSpPr>
          <p:spPr>
            <a:xfrm>
              <a:off x="30480" y="59182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1" y="2120900"/>
                    <a:pt x="8590281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19"/>
                    <a:pt x="1822450" y="10811510"/>
                    <a:pt x="2842260" y="11203940"/>
                  </a:cubicBezTo>
                  <a:cubicBezTo>
                    <a:pt x="5585460" y="12259310"/>
                    <a:pt x="8953500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blipFill>
              <a:blip r:embed="rId4"/>
              <a:stretch>
                <a:fillRect l="-243" t="-27546" r="243" b="-17278"/>
              </a:stretch>
            </a:blip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0242286" y="4887046"/>
            <a:ext cx="8911640" cy="5399954"/>
            <a:chOff x="0" y="0"/>
            <a:chExt cx="6922770" cy="4194810"/>
          </a:xfrm>
        </p:grpSpPr>
        <p:sp>
          <p:nvSpPr>
            <p:cNvPr id="8" name="Freeform 8"/>
            <p:cNvSpPr/>
            <p:nvPr/>
          </p:nvSpPr>
          <p:spPr>
            <a:xfrm>
              <a:off x="-138430" y="-199390"/>
              <a:ext cx="7198360" cy="4594860"/>
            </a:xfrm>
            <a:custGeom>
              <a:avLst/>
              <a:gdLst/>
              <a:ahLst/>
              <a:cxnLst/>
              <a:rect l="l" t="t" r="r" b="b"/>
              <a:pathLst>
                <a:path w="7198360" h="4594860">
                  <a:moveTo>
                    <a:pt x="3332480" y="248920"/>
                  </a:moveTo>
                  <a:cubicBezTo>
                    <a:pt x="5238750" y="0"/>
                    <a:pt x="6902450" y="715010"/>
                    <a:pt x="7051040" y="1846580"/>
                  </a:cubicBezTo>
                  <a:cubicBezTo>
                    <a:pt x="7198360" y="2978150"/>
                    <a:pt x="5773420" y="4097020"/>
                    <a:pt x="3868420" y="4345940"/>
                  </a:cubicBezTo>
                  <a:cubicBezTo>
                    <a:pt x="1963420" y="4594860"/>
                    <a:pt x="297180" y="3878580"/>
                    <a:pt x="148590" y="2748280"/>
                  </a:cubicBezTo>
                  <a:cubicBezTo>
                    <a:pt x="0" y="1617980"/>
                    <a:pt x="1426210" y="497840"/>
                    <a:pt x="3332480" y="248920"/>
                  </a:cubicBezTo>
                  <a:close/>
                </a:path>
              </a:pathLst>
            </a:custGeom>
            <a:blipFill>
              <a:blip r:embed="rId5"/>
              <a:stretch>
                <a:fillRect t="-60055" b="-60055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729420" y="4601250"/>
            <a:ext cx="8356456" cy="4873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92374" lvl="1" indent="-496187">
              <a:lnSpc>
                <a:spcPts val="7584"/>
              </a:lnSpc>
              <a:buFont typeface="Arial"/>
              <a:buChar char="•"/>
            </a:pPr>
            <a:r>
              <a:rPr lang="en-US" sz="4596" spc="96" dirty="0" err="1" smtClean="0">
                <a:solidFill>
                  <a:srgbClr val="A06843"/>
                </a:solidFill>
                <a:ea typeface="More Sugar"/>
              </a:rPr>
              <a:t>根系很</a:t>
            </a:r>
            <a:r>
              <a:rPr lang="zh-TW" altLang="en-US" sz="4596" spc="96" dirty="0" smtClean="0">
                <a:solidFill>
                  <a:srgbClr val="A06843"/>
                </a:solidFill>
                <a:ea typeface="More Sugar"/>
              </a:rPr>
              <a:t>深</a:t>
            </a:r>
            <a:endParaRPr lang="en-US" sz="4596" spc="96" dirty="0">
              <a:solidFill>
                <a:srgbClr val="A06843"/>
              </a:solidFill>
              <a:ea typeface="More Sugar"/>
            </a:endParaRPr>
          </a:p>
          <a:p>
            <a:pPr marL="992374" lvl="1" indent="-496187">
              <a:lnSpc>
                <a:spcPts val="7584"/>
              </a:lnSpc>
              <a:buFont typeface="Arial"/>
              <a:buChar char="•"/>
            </a:pPr>
            <a:r>
              <a:rPr lang="en-US" sz="4596" spc="96" dirty="0" err="1">
                <a:solidFill>
                  <a:srgbClr val="A06843"/>
                </a:solidFill>
                <a:ea typeface="More Sugar"/>
              </a:rPr>
              <a:t>耐鹽、抗風</a:t>
            </a:r>
            <a:endParaRPr lang="en-US" sz="4596" spc="96" dirty="0">
              <a:solidFill>
                <a:srgbClr val="A06843"/>
              </a:solidFill>
              <a:ea typeface="More Sugar"/>
            </a:endParaRPr>
          </a:p>
          <a:p>
            <a:pPr marL="992374" lvl="1" indent="-496187">
              <a:lnSpc>
                <a:spcPts val="7584"/>
              </a:lnSpc>
              <a:buFont typeface="Arial"/>
              <a:buChar char="•"/>
            </a:pPr>
            <a:r>
              <a:rPr lang="en-US" sz="4596" spc="96" dirty="0" err="1" smtClean="0">
                <a:solidFill>
                  <a:srgbClr val="A06843"/>
                </a:solidFill>
                <a:ea typeface="More Sugar"/>
              </a:rPr>
              <a:t>利用</a:t>
            </a:r>
            <a:r>
              <a:rPr lang="zh-TW" altLang="en-US" sz="4596" spc="96" dirty="0" smtClean="0">
                <a:solidFill>
                  <a:srgbClr val="A06843"/>
                </a:solidFill>
                <a:ea typeface="More Sugar"/>
              </a:rPr>
              <a:t>匍匐莖</a:t>
            </a:r>
            <a:r>
              <a:rPr lang="en-US" sz="4596" spc="96" dirty="0" smtClean="0">
                <a:solidFill>
                  <a:srgbClr val="A06843"/>
                </a:solidFill>
                <a:ea typeface="More Sugar"/>
              </a:rPr>
              <a:t>，</a:t>
            </a:r>
            <a:r>
              <a:rPr lang="en-US" sz="4596" spc="96" dirty="0" err="1">
                <a:solidFill>
                  <a:srgbClr val="A06843"/>
                </a:solidFill>
                <a:ea typeface="More Sugar"/>
              </a:rPr>
              <a:t>在沙灘上不斷伸長</a:t>
            </a:r>
            <a:endParaRPr lang="en-US" sz="4596" spc="96" dirty="0">
              <a:solidFill>
                <a:srgbClr val="A06843"/>
              </a:solidFill>
              <a:ea typeface="More Sugar"/>
            </a:endParaRPr>
          </a:p>
          <a:p>
            <a:pPr>
              <a:lnSpc>
                <a:spcPts val="7584"/>
              </a:lnSpc>
            </a:pPr>
            <a:endParaRPr lang="en-US" sz="4596" spc="96" dirty="0">
              <a:solidFill>
                <a:srgbClr val="A06843"/>
              </a:solidFill>
              <a:ea typeface="More Sugar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317525" y="670980"/>
            <a:ext cx="5040948" cy="3234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527"/>
              </a:lnSpc>
            </a:pPr>
            <a:r>
              <a:rPr lang="en-US" sz="11599">
                <a:solidFill>
                  <a:srgbClr val="FFF5E1"/>
                </a:solidFill>
                <a:ea typeface="芫荽"/>
              </a:rPr>
              <a:t>沙岸</a:t>
            </a:r>
          </a:p>
          <a:p>
            <a:pPr>
              <a:lnSpc>
                <a:spcPts val="12527"/>
              </a:lnSpc>
            </a:pPr>
            <a:r>
              <a:rPr lang="en-US" sz="11599">
                <a:solidFill>
                  <a:srgbClr val="FFF5E1"/>
                </a:solidFill>
                <a:ea typeface="芫荽"/>
              </a:rPr>
              <a:t>植物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985384" y="2254744"/>
            <a:ext cx="3314690" cy="12341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283"/>
              </a:lnSpc>
            </a:pPr>
            <a:r>
              <a:rPr lang="en-US" sz="7345" dirty="0" err="1">
                <a:solidFill>
                  <a:srgbClr val="000000"/>
                </a:solidFill>
                <a:ea typeface="王漢宗特黑體"/>
              </a:rPr>
              <a:t>馬鞍藤</a:t>
            </a:r>
            <a:endParaRPr lang="en-US" sz="7345" dirty="0">
              <a:solidFill>
                <a:srgbClr val="000000"/>
              </a:solidFill>
              <a:ea typeface="王漢宗特黑體"/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056" y="7372506"/>
            <a:ext cx="5278833" cy="29693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B3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868204" y="-994901"/>
            <a:ext cx="5821203" cy="5090860"/>
            <a:chOff x="2526707" y="2621454"/>
            <a:chExt cx="9981303" cy="8729023"/>
          </a:xfrm>
        </p:grpSpPr>
        <p:sp>
          <p:nvSpPr>
            <p:cNvPr id="3" name="Freeform 3"/>
            <p:cNvSpPr/>
            <p:nvPr/>
          </p:nvSpPr>
          <p:spPr>
            <a:xfrm>
              <a:off x="2526707" y="2621454"/>
              <a:ext cx="9981303" cy="8729023"/>
            </a:xfrm>
            <a:custGeom>
              <a:avLst/>
              <a:gdLst/>
              <a:ahLst/>
              <a:cxnLst/>
              <a:rect l="l" t="t" r="r" b="b"/>
              <a:pathLst>
                <a:path w="13009880" h="11644630">
                  <a:moveTo>
                    <a:pt x="10152380" y="938530"/>
                  </a:moveTo>
                  <a:cubicBezTo>
                    <a:pt x="8962390" y="189230"/>
                    <a:pt x="8643620" y="154940"/>
                    <a:pt x="7245350" y="0"/>
                  </a:cubicBezTo>
                  <a:cubicBezTo>
                    <a:pt x="4039870" y="38100"/>
                    <a:pt x="1441450" y="1889760"/>
                    <a:pt x="435610" y="4933950"/>
                  </a:cubicBezTo>
                  <a:cubicBezTo>
                    <a:pt x="91440" y="5975350"/>
                    <a:pt x="0" y="7139940"/>
                    <a:pt x="403860" y="8159750"/>
                  </a:cubicBezTo>
                  <a:cubicBezTo>
                    <a:pt x="934720" y="9499600"/>
                    <a:pt x="2254250" y="10407650"/>
                    <a:pt x="3648710" y="10773410"/>
                  </a:cubicBezTo>
                  <a:cubicBezTo>
                    <a:pt x="5043170" y="11140440"/>
                    <a:pt x="6578600" y="11644630"/>
                    <a:pt x="8008619" y="11470640"/>
                  </a:cubicBezTo>
                  <a:cubicBezTo>
                    <a:pt x="9123679" y="11334750"/>
                    <a:pt x="10237469" y="10519410"/>
                    <a:pt x="11071860" y="9767570"/>
                  </a:cubicBezTo>
                  <a:cubicBezTo>
                    <a:pt x="11625579" y="9268460"/>
                    <a:pt x="11971019" y="8576310"/>
                    <a:pt x="12202160" y="7867650"/>
                  </a:cubicBezTo>
                  <a:cubicBezTo>
                    <a:pt x="13009880" y="5401310"/>
                    <a:pt x="12348210" y="2322830"/>
                    <a:pt x="10152380" y="938530"/>
                  </a:cubicBezTo>
                  <a:close/>
                </a:path>
              </a:pathLst>
            </a:custGeom>
            <a:solidFill>
              <a:srgbClr val="92955D"/>
            </a:solidFill>
            <a:ln w="12700">
              <a:solidFill>
                <a:srgbClr val="000000"/>
              </a:solidFill>
            </a:ln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9430971">
            <a:off x="9752825" y="-243381"/>
            <a:ext cx="3169017" cy="4189806"/>
          </a:xfrm>
          <a:prstGeom prst="rect">
            <a:avLst/>
          </a:prstGeom>
        </p:spPr>
      </p:pic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3868400" y="5579246"/>
            <a:ext cx="5117119" cy="5117119"/>
            <a:chOff x="0" y="0"/>
            <a:chExt cx="12700000" cy="12700000"/>
          </a:xfrm>
        </p:grpSpPr>
        <p:sp>
          <p:nvSpPr>
            <p:cNvPr id="6" name="Freeform 6"/>
            <p:cNvSpPr/>
            <p:nvPr/>
          </p:nvSpPr>
          <p:spPr>
            <a:xfrm>
              <a:off x="-11430" y="857250"/>
              <a:ext cx="13009880" cy="11644630"/>
            </a:xfrm>
            <a:custGeom>
              <a:avLst/>
              <a:gdLst/>
              <a:ahLst/>
              <a:cxnLst/>
              <a:rect l="l" t="t" r="r" b="b"/>
              <a:pathLst>
                <a:path w="13009880" h="11644630">
                  <a:moveTo>
                    <a:pt x="10152380" y="938530"/>
                  </a:moveTo>
                  <a:cubicBezTo>
                    <a:pt x="8962390" y="189230"/>
                    <a:pt x="8643620" y="154940"/>
                    <a:pt x="7245350" y="0"/>
                  </a:cubicBezTo>
                  <a:cubicBezTo>
                    <a:pt x="4039870" y="38100"/>
                    <a:pt x="1441450" y="1889760"/>
                    <a:pt x="435610" y="4933950"/>
                  </a:cubicBezTo>
                  <a:cubicBezTo>
                    <a:pt x="91440" y="5975350"/>
                    <a:pt x="0" y="7139940"/>
                    <a:pt x="403860" y="8159750"/>
                  </a:cubicBezTo>
                  <a:cubicBezTo>
                    <a:pt x="934720" y="9499600"/>
                    <a:pt x="2254250" y="10407650"/>
                    <a:pt x="3648710" y="10773410"/>
                  </a:cubicBezTo>
                  <a:cubicBezTo>
                    <a:pt x="5043170" y="11140440"/>
                    <a:pt x="6578600" y="11644630"/>
                    <a:pt x="8008619" y="11470640"/>
                  </a:cubicBezTo>
                  <a:cubicBezTo>
                    <a:pt x="9123679" y="11334750"/>
                    <a:pt x="10237469" y="10519410"/>
                    <a:pt x="11071860" y="9767570"/>
                  </a:cubicBezTo>
                  <a:cubicBezTo>
                    <a:pt x="11625579" y="9268460"/>
                    <a:pt x="11971019" y="8576310"/>
                    <a:pt x="12202160" y="7867650"/>
                  </a:cubicBezTo>
                  <a:cubicBezTo>
                    <a:pt x="13009880" y="5401310"/>
                    <a:pt x="12348210" y="2322830"/>
                    <a:pt x="10152380" y="938530"/>
                  </a:cubicBezTo>
                  <a:close/>
                </a:path>
              </a:pathLst>
            </a:custGeom>
            <a:solidFill>
              <a:srgbClr val="8E5A3E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9952070" y="-419100"/>
            <a:ext cx="8564530" cy="11937528"/>
            <a:chOff x="0" y="0"/>
            <a:chExt cx="5162550" cy="6329172"/>
          </a:xfrm>
        </p:grpSpPr>
        <p:sp>
          <p:nvSpPr>
            <p:cNvPr id="8" name="Freeform 8"/>
            <p:cNvSpPr/>
            <p:nvPr/>
          </p:nvSpPr>
          <p:spPr>
            <a:xfrm>
              <a:off x="-144018" y="-10160"/>
              <a:ext cx="5380228" cy="6380861"/>
            </a:xfrm>
            <a:custGeom>
              <a:avLst/>
              <a:gdLst/>
              <a:ahLst/>
              <a:cxnLst/>
              <a:rect l="l" t="t" r="r" b="b"/>
              <a:pathLst>
                <a:path w="5380228" h="6380861">
                  <a:moveTo>
                    <a:pt x="5272024" y="2469388"/>
                  </a:moveTo>
                  <a:cubicBezTo>
                    <a:pt x="4913249" y="3637280"/>
                    <a:pt x="4463669" y="4777486"/>
                    <a:pt x="3941191" y="5881751"/>
                  </a:cubicBezTo>
                  <a:cubicBezTo>
                    <a:pt x="3840099" y="6095492"/>
                    <a:pt x="3608197" y="6234176"/>
                    <a:pt x="3391662" y="6304280"/>
                  </a:cubicBezTo>
                  <a:cubicBezTo>
                    <a:pt x="3155061" y="6380861"/>
                    <a:pt x="2896616" y="6324346"/>
                    <a:pt x="2683129" y="6211570"/>
                  </a:cubicBezTo>
                  <a:cubicBezTo>
                    <a:pt x="2484247" y="6106541"/>
                    <a:pt x="2319274" y="5875401"/>
                    <a:pt x="2260600" y="5662041"/>
                  </a:cubicBezTo>
                  <a:cubicBezTo>
                    <a:pt x="2191512" y="5411343"/>
                    <a:pt x="2245614" y="5181092"/>
                    <a:pt x="2353310" y="4953508"/>
                  </a:cubicBezTo>
                  <a:cubicBezTo>
                    <a:pt x="2434463" y="4781931"/>
                    <a:pt x="2513457" y="4609338"/>
                    <a:pt x="2590546" y="4435983"/>
                  </a:cubicBezTo>
                  <a:cubicBezTo>
                    <a:pt x="2502535" y="4485259"/>
                    <a:pt x="2414397" y="4534281"/>
                    <a:pt x="2325878" y="4582541"/>
                  </a:cubicBezTo>
                  <a:cubicBezTo>
                    <a:pt x="1931289" y="4797933"/>
                    <a:pt x="1528318" y="4984370"/>
                    <a:pt x="1069340" y="4986147"/>
                  </a:cubicBezTo>
                  <a:cubicBezTo>
                    <a:pt x="491363" y="4988560"/>
                    <a:pt x="0" y="4394200"/>
                    <a:pt x="182753" y="3822319"/>
                  </a:cubicBezTo>
                  <a:cubicBezTo>
                    <a:pt x="622935" y="2445131"/>
                    <a:pt x="1554734" y="1344549"/>
                    <a:pt x="2497709" y="280162"/>
                  </a:cubicBezTo>
                  <a:cubicBezTo>
                    <a:pt x="2659126" y="97917"/>
                    <a:pt x="2912618" y="21336"/>
                    <a:pt x="3147822" y="10922"/>
                  </a:cubicBezTo>
                  <a:cubicBezTo>
                    <a:pt x="3392678" y="0"/>
                    <a:pt x="3622802" y="119380"/>
                    <a:pt x="3797935" y="280162"/>
                  </a:cubicBezTo>
                  <a:cubicBezTo>
                    <a:pt x="3967099" y="435483"/>
                    <a:pt x="4067175" y="704850"/>
                    <a:pt x="4067175" y="930275"/>
                  </a:cubicBezTo>
                  <a:cubicBezTo>
                    <a:pt x="4067175" y="1120648"/>
                    <a:pt x="4005326" y="1291209"/>
                    <a:pt x="3904488" y="1442593"/>
                  </a:cubicBezTo>
                  <a:cubicBezTo>
                    <a:pt x="3910076" y="1438656"/>
                    <a:pt x="3915664" y="1434846"/>
                    <a:pt x="3921252" y="1430909"/>
                  </a:cubicBezTo>
                  <a:cubicBezTo>
                    <a:pt x="4084701" y="1316863"/>
                    <a:pt x="4317111" y="1296162"/>
                    <a:pt x="4507484" y="1321816"/>
                  </a:cubicBezTo>
                  <a:cubicBezTo>
                    <a:pt x="4672838" y="1344041"/>
                    <a:pt x="4810252" y="1400683"/>
                    <a:pt x="4942332" y="1502791"/>
                  </a:cubicBezTo>
                  <a:cubicBezTo>
                    <a:pt x="5224399" y="1720596"/>
                    <a:pt x="5380228" y="2117090"/>
                    <a:pt x="5272024" y="2469388"/>
                  </a:cubicBezTo>
                  <a:close/>
                </a:path>
              </a:pathLst>
            </a:custGeom>
            <a:blipFill>
              <a:blip r:embed="rId4"/>
              <a:stretch>
                <a:fillRect l="-31750" r="-31750"/>
              </a:stretch>
            </a:blip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501342" y="7551521"/>
            <a:ext cx="4198776" cy="4114800"/>
          </a:xfrm>
          <a:prstGeom prst="rect">
            <a:avLst/>
          </a:prstGeom>
        </p:spPr>
      </p:pic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74816" y="5538825"/>
            <a:ext cx="7859554" cy="4645126"/>
            <a:chOff x="0" y="0"/>
            <a:chExt cx="107442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0744200" cy="6350000"/>
            </a:xfrm>
            <a:custGeom>
              <a:avLst/>
              <a:gdLst/>
              <a:ahLst/>
              <a:cxnLst/>
              <a:rect l="l" t="t" r="r" b="b"/>
              <a:pathLst>
                <a:path w="10744200" h="6350000">
                  <a:moveTo>
                    <a:pt x="5372100" y="0"/>
                  </a:moveTo>
                  <a:cubicBezTo>
                    <a:pt x="8338820" y="0"/>
                    <a:pt x="10744200" y="1421130"/>
                    <a:pt x="10744200" y="3175000"/>
                  </a:cubicBezTo>
                  <a:cubicBezTo>
                    <a:pt x="10744200" y="4928870"/>
                    <a:pt x="8338820" y="6350000"/>
                    <a:pt x="5372100" y="6350000"/>
                  </a:cubicBezTo>
                  <a:cubicBezTo>
                    <a:pt x="2405380" y="6350000"/>
                    <a:pt x="0" y="4928870"/>
                    <a:pt x="0" y="3175000"/>
                  </a:cubicBezTo>
                  <a:cubicBezTo>
                    <a:pt x="0" y="1421130"/>
                    <a:pt x="2405380" y="0"/>
                    <a:pt x="5372100" y="0"/>
                  </a:cubicBezTo>
                  <a:close/>
                </a:path>
              </a:pathLst>
            </a:custGeom>
            <a:blipFill>
              <a:blip r:embed="rId7"/>
              <a:stretch>
                <a:fillRect t="-62825" b="-62825"/>
              </a:stretch>
            </a:blipFill>
          </p:spPr>
        </p:sp>
      </p:grpSp>
      <p:sp>
        <p:nvSpPr>
          <p:cNvPr id="12" name="TextBox 12"/>
          <p:cNvSpPr txBox="1"/>
          <p:nvPr/>
        </p:nvSpPr>
        <p:spPr>
          <a:xfrm>
            <a:off x="6489298" y="857250"/>
            <a:ext cx="3168178" cy="1566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000000"/>
                </a:solidFill>
                <a:ea typeface="Noto Sans T Chinese Bold"/>
              </a:rPr>
              <a:t>番杏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269754" y="3107180"/>
            <a:ext cx="7477923" cy="25776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4800" dirty="0" err="1" smtClean="0">
                <a:solidFill>
                  <a:srgbClr val="8E5A3E"/>
                </a:solidFill>
                <a:ea typeface="Noto Sans T Chinese"/>
              </a:rPr>
              <a:t>莖葉肥厚</a:t>
            </a:r>
            <a:r>
              <a:rPr lang="zh-TW" altLang="en-US" sz="4800" dirty="0" smtClean="0">
                <a:solidFill>
                  <a:srgbClr val="8E5A3E"/>
                </a:solidFill>
                <a:ea typeface="Noto Sans T Chinese"/>
              </a:rPr>
              <a:t>，</a:t>
            </a:r>
            <a:r>
              <a:rPr lang="en-US" sz="4800" dirty="0" err="1" smtClean="0">
                <a:solidFill>
                  <a:srgbClr val="8E5A3E"/>
                </a:solidFill>
                <a:ea typeface="Noto Sans T Chinese"/>
              </a:rPr>
              <a:t>根系很</a:t>
            </a:r>
            <a:r>
              <a:rPr lang="zh-TW" altLang="en-US" sz="4800" dirty="0" smtClean="0">
                <a:solidFill>
                  <a:srgbClr val="8E5A3E"/>
                </a:solidFill>
                <a:ea typeface="Noto Sans T Chinese"/>
              </a:rPr>
              <a:t>深</a:t>
            </a:r>
            <a:endParaRPr lang="en-US" altLang="zh-TW" sz="4800" dirty="0" smtClean="0">
              <a:solidFill>
                <a:srgbClr val="8E5A3E"/>
              </a:solidFill>
              <a:ea typeface="Noto Sans T Chinese"/>
            </a:endParaRPr>
          </a:p>
          <a:p>
            <a:pPr algn="ctr">
              <a:lnSpc>
                <a:spcPts val="6720"/>
              </a:lnSpc>
            </a:pPr>
            <a:r>
              <a:rPr lang="zh-TW" altLang="en-US" sz="4800" dirty="0">
                <a:solidFill>
                  <a:srgbClr val="8E5A3E"/>
                </a:solidFill>
                <a:ea typeface="Noto Sans T Chinese"/>
              </a:rPr>
              <a:t>葉</a:t>
            </a:r>
            <a:r>
              <a:rPr lang="zh-TW" altLang="en-US" sz="4800" dirty="0" smtClean="0">
                <a:solidFill>
                  <a:srgbClr val="8E5A3E"/>
                </a:solidFill>
                <a:ea typeface="Noto Sans T Chinese"/>
              </a:rPr>
              <a:t>被絨毛</a:t>
            </a:r>
            <a:r>
              <a:rPr lang="zh-TW" altLang="en-US" sz="4800" dirty="0">
                <a:solidFill>
                  <a:srgbClr val="8E5A3E"/>
                </a:solidFill>
                <a:ea typeface="Noto Sans T Chinese"/>
              </a:rPr>
              <a:t>可以降低蒸散作用</a:t>
            </a:r>
            <a:r>
              <a:rPr lang="en-US" sz="4200" dirty="0" err="1" smtClean="0">
                <a:solidFill>
                  <a:srgbClr val="8E5A3E"/>
                </a:solidFill>
                <a:ea typeface="Noto Sans T Chinese"/>
              </a:rPr>
              <a:t>種子遇到濕潤環境很容易發</a:t>
            </a:r>
            <a:r>
              <a:rPr lang="en-US" sz="4200" dirty="0" err="1" smtClean="0">
                <a:solidFill>
                  <a:srgbClr val="A36E48"/>
                </a:solidFill>
                <a:ea typeface="Noto Sans T Chinese"/>
              </a:rPr>
              <a:t>芽</a:t>
            </a:r>
            <a:endParaRPr lang="en-US" sz="4200" dirty="0">
              <a:solidFill>
                <a:srgbClr val="A36E48"/>
              </a:solidFill>
              <a:ea typeface="Noto Sans T Chinese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448350" y="123825"/>
            <a:ext cx="5040948" cy="3234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527"/>
              </a:lnSpc>
            </a:pPr>
            <a:r>
              <a:rPr lang="en-US" sz="11599">
                <a:solidFill>
                  <a:srgbClr val="FFF5E1"/>
                </a:solidFill>
                <a:ea typeface="芫荽"/>
              </a:rPr>
              <a:t>沙岸</a:t>
            </a:r>
          </a:p>
          <a:p>
            <a:pPr>
              <a:lnSpc>
                <a:spcPts val="12527"/>
              </a:lnSpc>
            </a:pPr>
            <a:r>
              <a:rPr lang="en-US" sz="11599">
                <a:solidFill>
                  <a:srgbClr val="FFF5E1"/>
                </a:solidFill>
                <a:ea typeface="芫荽"/>
              </a:rPr>
              <a:t>植物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</TotalTime>
  <Words>617</Words>
  <Application>Microsoft Office PowerPoint</Application>
  <PresentationFormat>自訂</PresentationFormat>
  <Paragraphs>146</Paragraphs>
  <Slides>29</Slides>
  <Notes>2</Notes>
  <HiddenSlides>0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29</vt:i4>
      </vt:variant>
    </vt:vector>
  </HeadingPairs>
  <TitlesOfParts>
    <vt:vector size="40" baseType="lpstr">
      <vt:lpstr>新細明體</vt:lpstr>
      <vt:lpstr>王漢宗特黑體</vt:lpstr>
      <vt:lpstr>Calibri</vt:lpstr>
      <vt:lpstr>Cre Happiness</vt:lpstr>
      <vt:lpstr>王漢宗顏楷體</vt:lpstr>
      <vt:lpstr>芫荽</vt:lpstr>
      <vt:lpstr>More Sugar</vt:lpstr>
      <vt:lpstr>Arial</vt:lpstr>
      <vt:lpstr>Noto Sans T Chinese Bold</vt:lpstr>
      <vt:lpstr>Noto Sans T Chinese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桃園海岸尋寶趣-海濱植物</dc:title>
  <dc:creator>20200929_1</dc:creator>
  <cp:lastModifiedBy>Hewlett-Packard Company</cp:lastModifiedBy>
  <cp:revision>15</cp:revision>
  <dcterms:created xsi:type="dcterms:W3CDTF">2006-08-16T00:00:00Z</dcterms:created>
  <dcterms:modified xsi:type="dcterms:W3CDTF">2023-05-24T08:04:15Z</dcterms:modified>
  <dc:identifier>DAFeYPniSsQ</dc:identifier>
</cp:coreProperties>
</file>